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7" r:id="rId2"/>
    <p:sldId id="309" r:id="rId3"/>
    <p:sldId id="321" r:id="rId4"/>
    <p:sldId id="277" r:id="rId5"/>
    <p:sldId id="312" r:id="rId6"/>
    <p:sldId id="313" r:id="rId7"/>
    <p:sldId id="266" r:id="rId8"/>
    <p:sldId id="317" r:id="rId9"/>
    <p:sldId id="318" r:id="rId10"/>
    <p:sldId id="300" r:id="rId11"/>
    <p:sldId id="301" r:id="rId12"/>
    <p:sldId id="302" r:id="rId13"/>
    <p:sldId id="303" r:id="rId14"/>
    <p:sldId id="262" r:id="rId15"/>
    <p:sldId id="315" r:id="rId16"/>
    <p:sldId id="314" r:id="rId17"/>
    <p:sldId id="287" r:id="rId18"/>
    <p:sldId id="319" r:id="rId19"/>
    <p:sldId id="316" r:id="rId20"/>
    <p:sldId id="320" r:id="rId21"/>
    <p:sldId id="32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57"/>
    <p:restoredTop sz="96281"/>
  </p:normalViewPr>
  <p:slideViewPr>
    <p:cSldViewPr snapToGrid="0" snapToObjects="1">
      <p:cViewPr>
        <p:scale>
          <a:sx n="82" d="100"/>
          <a:sy n="82" d="100"/>
        </p:scale>
        <p:origin x="144" y="1040"/>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3AA0E1-F9FE-7A45-8C86-928F29611F10}" type="datetimeFigureOut">
              <a:rPr lang="en-US" smtClean="0"/>
              <a:t>4/30/22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72C239-0544-5240-9DBD-4D7494EDA925}" type="slidenum">
              <a:rPr lang="en-US" smtClean="0"/>
              <a:t>‹#›</a:t>
            </a:fld>
            <a:endParaRPr lang="en-US"/>
          </a:p>
        </p:txBody>
      </p:sp>
    </p:spTree>
    <p:extLst>
      <p:ext uri="{BB962C8B-B14F-4D97-AF65-F5344CB8AC3E}">
        <p14:creationId xmlns:p14="http://schemas.microsoft.com/office/powerpoint/2010/main" val="1663023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had an outline format that we had envisaged for our 90-minute presentation: however, we have modified this. Reference should / must be made to the circulated “Proposal” document mentioned herein.</a:t>
            </a:r>
          </a:p>
        </p:txBody>
      </p:sp>
      <p:sp>
        <p:nvSpPr>
          <p:cNvPr id="4" name="Slide Number Placeholder 3"/>
          <p:cNvSpPr>
            <a:spLocks noGrp="1"/>
          </p:cNvSpPr>
          <p:nvPr>
            <p:ph type="sldNum" sz="quarter" idx="5"/>
          </p:nvPr>
        </p:nvSpPr>
        <p:spPr/>
        <p:txBody>
          <a:bodyPr/>
          <a:lstStyle/>
          <a:p>
            <a:fld id="{E1E82A21-C0BA-BA4D-9CF1-E417646AA21A}" type="slidenum">
              <a:rPr lang="en-US" smtClean="0"/>
              <a:t>1</a:t>
            </a:fld>
            <a:endParaRPr lang="en-US"/>
          </a:p>
        </p:txBody>
      </p:sp>
    </p:spTree>
    <p:extLst>
      <p:ext uri="{BB962C8B-B14F-4D97-AF65-F5344CB8AC3E}">
        <p14:creationId xmlns:p14="http://schemas.microsoft.com/office/powerpoint/2010/main" val="13196935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20</a:t>
            </a:fld>
            <a:endParaRPr lang="sv-SE"/>
          </a:p>
        </p:txBody>
      </p:sp>
    </p:spTree>
    <p:extLst>
      <p:ext uri="{BB962C8B-B14F-4D97-AF65-F5344CB8AC3E}">
        <p14:creationId xmlns:p14="http://schemas.microsoft.com/office/powerpoint/2010/main" val="964745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21</a:t>
            </a:fld>
            <a:endParaRPr lang="sv-SE"/>
          </a:p>
        </p:txBody>
      </p:sp>
    </p:spTree>
    <p:extLst>
      <p:ext uri="{BB962C8B-B14F-4D97-AF65-F5344CB8AC3E}">
        <p14:creationId xmlns:p14="http://schemas.microsoft.com/office/powerpoint/2010/main" val="3987065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1E82A21-C0BA-BA4D-9CF1-E417646AA21A}" type="slidenum">
              <a:rPr lang="en-US" smtClean="0"/>
              <a:t>4</a:t>
            </a:fld>
            <a:endParaRPr lang="en-US"/>
          </a:p>
        </p:txBody>
      </p:sp>
    </p:spTree>
    <p:extLst>
      <p:ext uri="{BB962C8B-B14F-4D97-AF65-F5344CB8AC3E}">
        <p14:creationId xmlns:p14="http://schemas.microsoft.com/office/powerpoint/2010/main" val="2788702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6</a:t>
            </a:fld>
            <a:endParaRPr lang="sv-SE"/>
          </a:p>
        </p:txBody>
      </p:sp>
    </p:spTree>
    <p:extLst>
      <p:ext uri="{BB962C8B-B14F-4D97-AF65-F5344CB8AC3E}">
        <p14:creationId xmlns:p14="http://schemas.microsoft.com/office/powerpoint/2010/main" val="2354069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9</a:t>
            </a:fld>
            <a:endParaRPr lang="sv-SE"/>
          </a:p>
        </p:txBody>
      </p:sp>
    </p:spTree>
    <p:extLst>
      <p:ext uri="{BB962C8B-B14F-4D97-AF65-F5344CB8AC3E}">
        <p14:creationId xmlns:p14="http://schemas.microsoft.com/office/powerpoint/2010/main" val="3831338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GB" noProof="0" dirty="0"/>
              <a:t>There is a huge literature treasure when googling on these two expressions, so please do so!!!</a:t>
            </a:r>
          </a:p>
        </p:txBody>
      </p:sp>
      <p:sp>
        <p:nvSpPr>
          <p:cNvPr id="4" name="Platshållare för bildnummer 3"/>
          <p:cNvSpPr>
            <a:spLocks noGrp="1"/>
          </p:cNvSpPr>
          <p:nvPr>
            <p:ph type="sldNum" sz="quarter" idx="5"/>
          </p:nvPr>
        </p:nvSpPr>
        <p:spPr/>
        <p:txBody>
          <a:bodyPr/>
          <a:lstStyle/>
          <a:p>
            <a:fld id="{F11A5E05-9D65-4EEC-B868-29AA3106EA6B}" type="slidenum">
              <a:rPr lang="sv-SE" smtClean="0"/>
              <a:t>10</a:t>
            </a:fld>
            <a:endParaRPr lang="sv-SE"/>
          </a:p>
        </p:txBody>
      </p:sp>
    </p:spTree>
    <p:extLst>
      <p:ext uri="{BB962C8B-B14F-4D97-AF65-F5344CB8AC3E}">
        <p14:creationId xmlns:p14="http://schemas.microsoft.com/office/powerpoint/2010/main" val="1744361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14</a:t>
            </a:fld>
            <a:endParaRPr lang="sv-SE"/>
          </a:p>
        </p:txBody>
      </p:sp>
    </p:spTree>
    <p:extLst>
      <p:ext uri="{BB962C8B-B14F-4D97-AF65-F5344CB8AC3E}">
        <p14:creationId xmlns:p14="http://schemas.microsoft.com/office/powerpoint/2010/main" val="36955092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15</a:t>
            </a:fld>
            <a:endParaRPr lang="sv-SE"/>
          </a:p>
        </p:txBody>
      </p:sp>
    </p:spTree>
    <p:extLst>
      <p:ext uri="{BB962C8B-B14F-4D97-AF65-F5344CB8AC3E}">
        <p14:creationId xmlns:p14="http://schemas.microsoft.com/office/powerpoint/2010/main" val="3227790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16</a:t>
            </a:fld>
            <a:endParaRPr lang="sv-SE"/>
          </a:p>
        </p:txBody>
      </p:sp>
    </p:spTree>
    <p:extLst>
      <p:ext uri="{BB962C8B-B14F-4D97-AF65-F5344CB8AC3E}">
        <p14:creationId xmlns:p14="http://schemas.microsoft.com/office/powerpoint/2010/main" val="4333136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F11A5E05-9D65-4EEC-B868-29AA3106EA6B}" type="slidenum">
              <a:rPr lang="sv-SE" smtClean="0"/>
              <a:t>19</a:t>
            </a:fld>
            <a:endParaRPr lang="sv-SE"/>
          </a:p>
        </p:txBody>
      </p:sp>
    </p:spTree>
    <p:extLst>
      <p:ext uri="{BB962C8B-B14F-4D97-AF65-F5344CB8AC3E}">
        <p14:creationId xmlns:p14="http://schemas.microsoft.com/office/powerpoint/2010/main" val="463934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68440-B7B4-F746-A044-6E9149BE5F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03B7F40-9A43-CC4A-A0F8-75F6A94041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FED3E6F-46D2-244E-A3BB-8355A43E551E}"/>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5" name="Footer Placeholder 4">
            <a:extLst>
              <a:ext uri="{FF2B5EF4-FFF2-40B4-BE49-F238E27FC236}">
                <a16:creationId xmlns:a16="http://schemas.microsoft.com/office/drawing/2014/main" id="{5E11553C-EE84-224A-BEBF-9924A0AE06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D6791-A151-D14D-9701-225C58529302}"/>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357808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82DE0-D07D-0347-829B-8F2CDF6A1D7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83EA92-2DAE-0C4E-A985-0BB678E7476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E667D-3B06-AF45-A3D9-69E1B366E2FB}"/>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5" name="Footer Placeholder 4">
            <a:extLst>
              <a:ext uri="{FF2B5EF4-FFF2-40B4-BE49-F238E27FC236}">
                <a16:creationId xmlns:a16="http://schemas.microsoft.com/office/drawing/2014/main" id="{30ED477E-95B1-8D45-B517-1653FBA42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BD90D9-D5C7-3B4B-B725-49A7030FF3CA}"/>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1662490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4C469D-EB35-894F-8B16-1A7CD0160C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B205597-DCDB-974D-9CC9-9963DB9EA11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BB4A56-749B-E843-BF5B-F9ACBCBAB889}"/>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5" name="Footer Placeholder 4">
            <a:extLst>
              <a:ext uri="{FF2B5EF4-FFF2-40B4-BE49-F238E27FC236}">
                <a16:creationId xmlns:a16="http://schemas.microsoft.com/office/drawing/2014/main" id="{32AD8FB1-F21B-4742-B357-ACA0BEB888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13E31B-810D-A047-B459-B025FCA28C07}"/>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3251550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1141C-CF10-484B-8690-23001F5570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D442F9-516A-3D4D-AC20-04EF043C734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4AE2DA-1746-B44E-A5E1-2000B5B9EF58}"/>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5" name="Footer Placeholder 4">
            <a:extLst>
              <a:ext uri="{FF2B5EF4-FFF2-40B4-BE49-F238E27FC236}">
                <a16:creationId xmlns:a16="http://schemas.microsoft.com/office/drawing/2014/main" id="{83C5717C-D03D-514A-AFE1-9F4955C3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7E95C-56C2-9B49-A953-1289125E47BC}"/>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91087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22804-50C1-A24A-826F-BB9BC11F14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47D1F56-A317-2144-AC29-729A9A659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E1D5791-AFD7-6549-9331-1426726D8616}"/>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5" name="Footer Placeholder 4">
            <a:extLst>
              <a:ext uri="{FF2B5EF4-FFF2-40B4-BE49-F238E27FC236}">
                <a16:creationId xmlns:a16="http://schemas.microsoft.com/office/drawing/2014/main" id="{56CB3D6D-A74B-8E43-A9D3-BD27DDC3F2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32341B-6171-BA41-A40B-77BAF33BFB77}"/>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2887945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C901C-389D-0D48-BEE7-EAFCBAD213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D147D7-B375-AA4B-8132-44E35EC372D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9B7662-C4E0-C14D-A186-BAF025C5D88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231CBE-27A6-0C48-B20E-3A6D446EDAC2}"/>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6" name="Footer Placeholder 5">
            <a:extLst>
              <a:ext uri="{FF2B5EF4-FFF2-40B4-BE49-F238E27FC236}">
                <a16:creationId xmlns:a16="http://schemas.microsoft.com/office/drawing/2014/main" id="{7F7BF7D7-AA12-8445-9F1F-5082D0A209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C5C49F-A072-994B-AE3C-90060B871EB9}"/>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3775532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3EFAF-21CF-0B4F-ADC3-F8585110A2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427A95-99C3-4D45-B5D7-CF39C8F225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DE2BB50-ACCF-9B42-8432-4CD257369E0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A6B075-855E-7C42-8EF2-FD28BBDD1E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3849285-7414-3542-B675-18A294E7262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82A8274-7209-3247-8CF3-CA7CB5CE4116}"/>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8" name="Footer Placeholder 7">
            <a:extLst>
              <a:ext uri="{FF2B5EF4-FFF2-40B4-BE49-F238E27FC236}">
                <a16:creationId xmlns:a16="http://schemas.microsoft.com/office/drawing/2014/main" id="{F8E1389F-8B5F-B24B-AA45-639D8386A4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DE758E-DF09-A14F-9515-F9D1D8E1E641}"/>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236839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644FF-BD4A-8D43-84BB-7C226B23F66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5771E3-4CD1-8745-9F70-6455B33A5056}"/>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4" name="Footer Placeholder 3">
            <a:extLst>
              <a:ext uri="{FF2B5EF4-FFF2-40B4-BE49-F238E27FC236}">
                <a16:creationId xmlns:a16="http://schemas.microsoft.com/office/drawing/2014/main" id="{5BFDCFCD-DF27-AB4B-A05F-CF9593ECE1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FFC943-19D3-3241-A199-D3D47046448D}"/>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1451450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33107B-36DA-094E-89D2-9F91DF641105}"/>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3" name="Footer Placeholder 2">
            <a:extLst>
              <a:ext uri="{FF2B5EF4-FFF2-40B4-BE49-F238E27FC236}">
                <a16:creationId xmlns:a16="http://schemas.microsoft.com/office/drawing/2014/main" id="{5BF8E8BC-375D-F147-9CBB-F20F36285CE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03E04D-24BC-9641-BF6D-D9C530B5B7F4}"/>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1909424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F68C5-A8AB-6A46-B148-524BCDF724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F74516-B1DE-EF4B-919A-3778255EE7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46C594-D486-F94C-95F2-EFA48ABEDD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599DDF3-BC18-2748-B394-4E3A2C74AD35}"/>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6" name="Footer Placeholder 5">
            <a:extLst>
              <a:ext uri="{FF2B5EF4-FFF2-40B4-BE49-F238E27FC236}">
                <a16:creationId xmlns:a16="http://schemas.microsoft.com/office/drawing/2014/main" id="{9C784522-3A1F-4B45-91E5-078CAA4FBE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5A34F-A367-9441-802D-AEFEF7F5521B}"/>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2602143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9A44-B1DC-C14B-8503-EA5F13394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2DCCD7-711E-6044-A9BE-B599566273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F44597-7B42-2640-87F2-80A3B66C4C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45339A3-C328-6F4E-B673-5D127C9016A9}"/>
              </a:ext>
            </a:extLst>
          </p:cNvPr>
          <p:cNvSpPr>
            <a:spLocks noGrp="1"/>
          </p:cNvSpPr>
          <p:nvPr>
            <p:ph type="dt" sz="half" idx="10"/>
          </p:nvPr>
        </p:nvSpPr>
        <p:spPr/>
        <p:txBody>
          <a:bodyPr/>
          <a:lstStyle/>
          <a:p>
            <a:fld id="{E000A0FF-DDAF-B846-A327-33073DE4050C}" type="datetimeFigureOut">
              <a:rPr lang="en-US" smtClean="0"/>
              <a:t>4/30/22</a:t>
            </a:fld>
            <a:endParaRPr lang="en-US"/>
          </a:p>
        </p:txBody>
      </p:sp>
      <p:sp>
        <p:nvSpPr>
          <p:cNvPr id="6" name="Footer Placeholder 5">
            <a:extLst>
              <a:ext uri="{FF2B5EF4-FFF2-40B4-BE49-F238E27FC236}">
                <a16:creationId xmlns:a16="http://schemas.microsoft.com/office/drawing/2014/main" id="{EF3CB543-F01E-DE4C-BE57-A739D82815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97EEF29-342D-1F45-8FE3-59D08179F32B}"/>
              </a:ext>
            </a:extLst>
          </p:cNvPr>
          <p:cNvSpPr>
            <a:spLocks noGrp="1"/>
          </p:cNvSpPr>
          <p:nvPr>
            <p:ph type="sldNum" sz="quarter" idx="12"/>
          </p:nvPr>
        </p:nvSpPr>
        <p:spPr/>
        <p:txBody>
          <a:bodyPr/>
          <a:lstStyle/>
          <a:p>
            <a:fld id="{3DBDDCEE-5579-804F-BC8A-378233ADC96A}" type="slidenum">
              <a:rPr lang="en-US" smtClean="0"/>
              <a:t>‹#›</a:t>
            </a:fld>
            <a:endParaRPr lang="en-US"/>
          </a:p>
        </p:txBody>
      </p:sp>
    </p:spTree>
    <p:extLst>
      <p:ext uri="{BB962C8B-B14F-4D97-AF65-F5344CB8AC3E}">
        <p14:creationId xmlns:p14="http://schemas.microsoft.com/office/powerpoint/2010/main" val="3547610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1EA364-D072-244E-86DC-7A86030040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43A64AF-7053-BC4D-BA91-8DDF2A5066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6A98BF-16AF-2B4E-A400-C4D65FCB4C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0A0FF-DDAF-B846-A327-33073DE4050C}" type="datetimeFigureOut">
              <a:rPr lang="en-US" smtClean="0"/>
              <a:t>4/30/22</a:t>
            </a:fld>
            <a:endParaRPr lang="en-US"/>
          </a:p>
        </p:txBody>
      </p:sp>
      <p:sp>
        <p:nvSpPr>
          <p:cNvPr id="5" name="Footer Placeholder 4">
            <a:extLst>
              <a:ext uri="{FF2B5EF4-FFF2-40B4-BE49-F238E27FC236}">
                <a16:creationId xmlns:a16="http://schemas.microsoft.com/office/drawing/2014/main" id="{C27B792D-2329-A046-9BF1-CF45CD4DE3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B338088-78FB-7846-B829-0E75340113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BDDCEE-5579-804F-BC8A-378233ADC96A}" type="slidenum">
              <a:rPr lang="en-US" smtClean="0"/>
              <a:t>‹#›</a:t>
            </a:fld>
            <a:endParaRPr lang="en-US"/>
          </a:p>
        </p:txBody>
      </p:sp>
    </p:spTree>
    <p:extLst>
      <p:ext uri="{BB962C8B-B14F-4D97-AF65-F5344CB8AC3E}">
        <p14:creationId xmlns:p14="http://schemas.microsoft.com/office/powerpoint/2010/main" val="1828532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ncbi.nlm.nih.gov/pmc/articles/PMC174396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journals.sagepub.com/doi/10.1080/02630672.2017.1288263"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002/cpp.379" TargetMode="External"/><Relationship Id="rId2" Type="http://schemas.openxmlformats.org/officeDocument/2006/relationships/hyperlink" Target="https://www.psychologytoday.com/gb/blog/the-digital-doctor/202009/evidence-based-practice-practice-based-evidence" TargetMode="External"/><Relationship Id="rId1" Type="http://schemas.openxmlformats.org/officeDocument/2006/relationships/slideLayout" Target="../slideLayouts/slideLayout2.xml"/><Relationship Id="rId4" Type="http://schemas.openxmlformats.org/officeDocument/2006/relationships/hyperlink" Target="http://www.core-ims.co.uk/"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ncbi.nlm.nih.gov/pubmed/?term=APA%20Presidential%20Task%20Force%20on%20Evidence-Based%20Practice%5BCorporate%20Author%5D"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cottdmiller.com/practice-based-evidence-goes-mainstrea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researchgate.net/profile/Frank-Margison/publication/203828121_Measurement_and_Psychotherapy_Evidence-based_Practice_and_Practice-based_Evidence/links/0c96053197cb056de2000000/Measurement-and-Psychotherapy-Evidence-based-Practice-and-Practice-based-Evidence.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AA920F06-927E-4552-BEB0-E2E2F2EDEB58}"/>
              </a:ext>
            </a:extLst>
          </p:cNvPr>
          <p:cNvSpPr>
            <a:spLocks noGrp="1"/>
          </p:cNvSpPr>
          <p:nvPr>
            <p:ph idx="1"/>
          </p:nvPr>
        </p:nvSpPr>
        <p:spPr>
          <a:xfrm>
            <a:off x="838200" y="1864177"/>
            <a:ext cx="10515600" cy="4211769"/>
          </a:xfrm>
        </p:spPr>
        <p:txBody>
          <a:bodyPr>
            <a:normAutofit/>
          </a:bodyPr>
          <a:lstStyle/>
          <a:p>
            <a:pPr marL="0" indent="0" algn="ctr">
              <a:lnSpc>
                <a:spcPct val="110000"/>
              </a:lnSpc>
              <a:spcBef>
                <a:spcPts val="0"/>
              </a:spcBef>
              <a:buNone/>
              <a:tabLst>
                <a:tab pos="390525" algn="l"/>
              </a:tabLst>
            </a:pPr>
            <a:r>
              <a:rPr lang="en-GB" sz="3200" b="1" dirty="0">
                <a:solidFill>
                  <a:srgbClr val="C00000"/>
                </a:solidFill>
              </a:rPr>
              <a:t>EABP Science &amp; Research Committee (SRC)</a:t>
            </a:r>
          </a:p>
          <a:p>
            <a:pPr marL="357188" indent="0" algn="ctr">
              <a:spcBef>
                <a:spcPts val="0"/>
              </a:spcBef>
              <a:buNone/>
              <a:tabLst>
                <a:tab pos="390525" algn="l"/>
              </a:tabLst>
            </a:pPr>
            <a:endParaRPr lang="en-GB" sz="3200" dirty="0">
              <a:solidFill>
                <a:srgbClr val="C00000"/>
              </a:solidFill>
            </a:endParaRPr>
          </a:p>
          <a:p>
            <a:pPr marL="357188" indent="0" algn="ctr">
              <a:spcBef>
                <a:spcPts val="0"/>
              </a:spcBef>
              <a:spcAft>
                <a:spcPts val="1200"/>
              </a:spcAft>
              <a:buNone/>
              <a:tabLst>
                <a:tab pos="390525" algn="l"/>
              </a:tabLst>
            </a:pPr>
            <a:r>
              <a:rPr lang="en-GB" sz="3200" i="1" dirty="0"/>
              <a:t>A proposal for a generic training module on</a:t>
            </a:r>
          </a:p>
          <a:p>
            <a:pPr marL="357188" indent="0" algn="ctr">
              <a:spcBef>
                <a:spcPts val="1200"/>
              </a:spcBef>
              <a:spcAft>
                <a:spcPts val="1200"/>
              </a:spcAft>
              <a:buNone/>
              <a:tabLst>
                <a:tab pos="390525" algn="l"/>
              </a:tabLst>
            </a:pPr>
            <a:r>
              <a:rPr lang="en-GB" sz="4000" b="1" dirty="0">
                <a:solidFill>
                  <a:srgbClr val="C00000"/>
                </a:solidFill>
              </a:rPr>
              <a:t>‘Basic Research in Psychotherapy &amp; Body Psychotherapy’ </a:t>
            </a:r>
          </a:p>
          <a:p>
            <a:pPr marL="357188" indent="0" algn="ctr">
              <a:lnSpc>
                <a:spcPct val="100000"/>
              </a:lnSpc>
              <a:spcBef>
                <a:spcPts val="1200"/>
              </a:spcBef>
              <a:buNone/>
              <a:tabLst>
                <a:tab pos="390525" algn="l"/>
              </a:tabLst>
            </a:pPr>
            <a:r>
              <a:rPr lang="en-GB" sz="3200" i="1" dirty="0"/>
              <a:t>designed to be implemented by EABP Body Psychotherapy  FORUM Training Schools. </a:t>
            </a:r>
          </a:p>
          <a:p>
            <a:pPr marL="357188" indent="0" algn="ctr">
              <a:spcBef>
                <a:spcPts val="0"/>
              </a:spcBef>
              <a:buNone/>
              <a:tabLst>
                <a:tab pos="390525" algn="l"/>
              </a:tabLst>
            </a:pPr>
            <a:endParaRPr lang="en-GB" b="1" dirty="0"/>
          </a:p>
        </p:txBody>
      </p:sp>
      <p:pic>
        <p:nvPicPr>
          <p:cNvPr id="7" name="Picture 6">
            <a:extLst>
              <a:ext uri="{FF2B5EF4-FFF2-40B4-BE49-F238E27FC236}">
                <a16:creationId xmlns:a16="http://schemas.microsoft.com/office/drawing/2014/main" id="{40C56FE9-83A3-0840-BDF6-010AE4CD1FCF}"/>
              </a:ext>
            </a:extLst>
          </p:cNvPr>
          <p:cNvPicPr>
            <a:picLocks noChangeAspect="1"/>
          </p:cNvPicPr>
          <p:nvPr/>
        </p:nvPicPr>
        <p:blipFill>
          <a:blip r:embed="rId3"/>
          <a:stretch>
            <a:fillRect/>
          </a:stretch>
        </p:blipFill>
        <p:spPr>
          <a:xfrm>
            <a:off x="947837" y="500857"/>
            <a:ext cx="2686119" cy="1108024"/>
          </a:xfrm>
          <a:prstGeom prst="rect">
            <a:avLst/>
          </a:prstGeom>
        </p:spPr>
      </p:pic>
      <p:sp>
        <p:nvSpPr>
          <p:cNvPr id="8" name="TextBox 7">
            <a:extLst>
              <a:ext uri="{FF2B5EF4-FFF2-40B4-BE49-F238E27FC236}">
                <a16:creationId xmlns:a16="http://schemas.microsoft.com/office/drawing/2014/main" id="{6D905B84-76AE-2742-B011-8BA47E53E304}"/>
              </a:ext>
            </a:extLst>
          </p:cNvPr>
          <p:cNvSpPr txBox="1"/>
          <p:nvPr/>
        </p:nvSpPr>
        <p:spPr>
          <a:xfrm>
            <a:off x="3633956" y="500857"/>
            <a:ext cx="7158790" cy="584775"/>
          </a:xfrm>
          <a:prstGeom prst="rect">
            <a:avLst/>
          </a:prstGeom>
          <a:noFill/>
        </p:spPr>
        <p:txBody>
          <a:bodyPr wrap="square" rtlCol="0">
            <a:spAutoFit/>
          </a:bodyPr>
          <a:lstStyle/>
          <a:p>
            <a:pPr algn="ctr"/>
            <a:r>
              <a:rPr lang="en-GB" sz="3200" b="1" dirty="0"/>
              <a:t>EABP FORUM &amp; SRC COLLABORATION</a:t>
            </a:r>
            <a:endParaRPr lang="en-GB" sz="3200" dirty="0"/>
          </a:p>
        </p:txBody>
      </p:sp>
    </p:spTree>
    <p:extLst>
      <p:ext uri="{BB962C8B-B14F-4D97-AF65-F5344CB8AC3E}">
        <p14:creationId xmlns:p14="http://schemas.microsoft.com/office/powerpoint/2010/main" val="620023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AA0929AE-91A5-4891-BAFD-F31D8C7AE9A1}"/>
              </a:ext>
            </a:extLst>
          </p:cNvPr>
          <p:cNvSpPr>
            <a:spLocks noGrp="1"/>
          </p:cNvSpPr>
          <p:nvPr>
            <p:ph idx="1"/>
          </p:nvPr>
        </p:nvSpPr>
        <p:spPr>
          <a:xfrm>
            <a:off x="838200" y="685800"/>
            <a:ext cx="10515600" cy="5491163"/>
          </a:xfrm>
        </p:spPr>
        <p:txBody>
          <a:bodyPr>
            <a:normAutofit lnSpcReduction="10000"/>
          </a:bodyPr>
          <a:lstStyle/>
          <a:p>
            <a:pPr marL="0" indent="0">
              <a:spcBef>
                <a:spcPts val="0"/>
              </a:spcBef>
              <a:spcAft>
                <a:spcPts val="1200"/>
              </a:spcAft>
              <a:buNone/>
            </a:pPr>
            <a:r>
              <a:rPr lang="en-GB" sz="4400" dirty="0">
                <a:solidFill>
                  <a:srgbClr val="C00000"/>
                </a:solidFill>
              </a:rPr>
              <a:t>Evidence-Based Practice</a:t>
            </a:r>
          </a:p>
          <a:p>
            <a:pPr marL="0" indent="0">
              <a:buNone/>
            </a:pPr>
            <a:r>
              <a:rPr lang="en-GB" dirty="0"/>
              <a:t>Works through the “integration of best research evidence with clinical expertise and patient values”.</a:t>
            </a:r>
            <a:endParaRPr lang="sv-SE" sz="4400" dirty="0">
              <a:solidFill>
                <a:srgbClr val="C00000"/>
              </a:solidFill>
            </a:endParaRPr>
          </a:p>
          <a:p>
            <a:r>
              <a:rPr lang="en-US" sz="2000" b="1" dirty="0" err="1"/>
              <a:t>Michie</a:t>
            </a:r>
            <a:r>
              <a:rPr lang="en-US" sz="2000" b="1" dirty="0"/>
              <a:t>, L.S., Johnston, M., Abraham, C., Lawton, R., Parker, D. &amp; Walker, A.E.</a:t>
            </a:r>
            <a:r>
              <a:rPr lang="en-US" sz="2000" dirty="0"/>
              <a:t> (2005) Making psychological theory useful for implementing evidence-based practice: a consensus approach. </a:t>
            </a:r>
            <a:r>
              <a:rPr lang="en-US" sz="2000" i="1" dirty="0"/>
              <a:t>Quality &amp; Safety in Health Care, Vol 14, No 1, pp. 26-33. </a:t>
            </a:r>
            <a:r>
              <a:rPr lang="en-US" sz="2000" dirty="0"/>
              <a:t>(</a:t>
            </a:r>
            <a:r>
              <a:rPr lang="en-US" sz="2000" dirty="0">
                <a:hlinkClick r:id="rId3"/>
              </a:rPr>
              <a:t>Link</a:t>
            </a:r>
            <a:r>
              <a:rPr lang="en-US" sz="2000" dirty="0"/>
              <a:t>)</a:t>
            </a:r>
            <a:endParaRPr lang="en-US" sz="2000" i="1" dirty="0"/>
          </a:p>
          <a:p>
            <a:endParaRPr lang="en-US" sz="2000" i="1" dirty="0"/>
          </a:p>
          <a:p>
            <a:pPr marL="0" indent="0">
              <a:spcBef>
                <a:spcPts val="1200"/>
              </a:spcBef>
              <a:spcAft>
                <a:spcPts val="1200"/>
              </a:spcAft>
              <a:buNone/>
            </a:pPr>
            <a:r>
              <a:rPr lang="en-GB" sz="4400" dirty="0">
                <a:solidFill>
                  <a:srgbClr val="C00000"/>
                </a:solidFill>
              </a:rPr>
              <a:t>Practice-Based Evidence  </a:t>
            </a:r>
          </a:p>
          <a:p>
            <a:pPr marL="0" indent="0">
              <a:buNone/>
            </a:pPr>
            <a:r>
              <a:rPr lang="en-GB" dirty="0"/>
              <a:t>Works through sudden symptom reduction or slowly total freedom from symptoms. Evidenced through: treatment description; controlled case study; video; therapist &amp; client reports; and outcome measures.</a:t>
            </a:r>
          </a:p>
          <a:p>
            <a:pPr marL="192088" indent="-192088">
              <a:buNone/>
            </a:pPr>
            <a:r>
              <a:rPr lang="en-GB" sz="1600" b="1" dirty="0"/>
              <a:t>*  </a:t>
            </a:r>
            <a:r>
              <a:rPr lang="en-GB" sz="2000" b="1" dirty="0"/>
              <a:t>Miller, C. </a:t>
            </a:r>
            <a:r>
              <a:rPr lang="en-GB" sz="2000" dirty="0"/>
              <a:t>(2017). Practice-based Evidence: Therapist as Researcher, using outcome measures. </a:t>
            </a:r>
            <a:r>
              <a:rPr lang="en-GB" sz="2000" i="1" dirty="0"/>
              <a:t>Journal of Dramatherapy, 38 (1), pp. 4-15. </a:t>
            </a:r>
            <a:r>
              <a:rPr lang="en-GB" sz="2000" dirty="0"/>
              <a:t>(</a:t>
            </a:r>
            <a:r>
              <a:rPr lang="en-GB" sz="2000" dirty="0">
                <a:hlinkClick r:id="rId4"/>
              </a:rPr>
              <a:t>Link</a:t>
            </a:r>
            <a:r>
              <a:rPr lang="en-GB" sz="2000" dirty="0"/>
              <a:t>)</a:t>
            </a:r>
            <a:endParaRPr lang="en-GB" sz="2000" i="1" dirty="0"/>
          </a:p>
          <a:p>
            <a:endParaRPr lang="en-US" sz="2000" i="1" dirty="0"/>
          </a:p>
          <a:p>
            <a:pPr marL="0" indent="0">
              <a:buNone/>
            </a:pPr>
            <a:endParaRPr lang="sv-SE" sz="2400" dirty="0"/>
          </a:p>
        </p:txBody>
      </p:sp>
    </p:spTree>
    <p:extLst>
      <p:ext uri="{BB962C8B-B14F-4D97-AF65-F5344CB8AC3E}">
        <p14:creationId xmlns:p14="http://schemas.microsoft.com/office/powerpoint/2010/main" val="3605828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783D014C-1A77-43CA-B83A-B4D5337B90AA}"/>
              </a:ext>
            </a:extLst>
          </p:cNvPr>
          <p:cNvSpPr>
            <a:spLocks noGrp="1"/>
          </p:cNvSpPr>
          <p:nvPr>
            <p:ph type="title"/>
          </p:nvPr>
        </p:nvSpPr>
        <p:spPr/>
        <p:txBody>
          <a:bodyPr>
            <a:normAutofit/>
          </a:bodyPr>
          <a:lstStyle/>
          <a:p>
            <a:pPr algn="ctr"/>
            <a:r>
              <a:rPr lang="sv-SE" sz="3600" b="1" dirty="0" err="1">
                <a:solidFill>
                  <a:srgbClr val="C00000"/>
                </a:solidFill>
                <a:latin typeface="+mn-lt"/>
              </a:rPr>
              <a:t>Evidence-Based</a:t>
            </a:r>
            <a:r>
              <a:rPr lang="sv-SE" sz="3600" b="1" dirty="0">
                <a:solidFill>
                  <a:srgbClr val="C00000"/>
                </a:solidFill>
                <a:latin typeface="+mn-lt"/>
              </a:rPr>
              <a:t> </a:t>
            </a:r>
            <a:r>
              <a:rPr lang="sv-SE" sz="3600" b="1" dirty="0" err="1">
                <a:solidFill>
                  <a:srgbClr val="C00000"/>
                </a:solidFill>
                <a:latin typeface="+mn-lt"/>
              </a:rPr>
              <a:t>Practice</a:t>
            </a:r>
            <a:r>
              <a:rPr lang="sv-SE" sz="3600" b="1" dirty="0">
                <a:solidFill>
                  <a:srgbClr val="C00000"/>
                </a:solidFill>
                <a:latin typeface="+mn-lt"/>
              </a:rPr>
              <a:t> </a:t>
            </a:r>
            <a:r>
              <a:rPr lang="sv-SE" sz="3600" b="1" u="sng" dirty="0">
                <a:solidFill>
                  <a:srgbClr val="C00000"/>
                </a:solidFill>
                <a:latin typeface="+mn-lt"/>
              </a:rPr>
              <a:t>and</a:t>
            </a:r>
            <a:r>
              <a:rPr lang="sv-SE" sz="3600" b="1" dirty="0">
                <a:solidFill>
                  <a:srgbClr val="C00000"/>
                </a:solidFill>
                <a:latin typeface="+mn-lt"/>
              </a:rPr>
              <a:t> </a:t>
            </a:r>
            <a:r>
              <a:rPr lang="sv-SE" sz="3600" b="1" dirty="0" err="1">
                <a:solidFill>
                  <a:srgbClr val="C00000"/>
                </a:solidFill>
                <a:latin typeface="+mn-lt"/>
              </a:rPr>
              <a:t>Practice-Based</a:t>
            </a:r>
            <a:r>
              <a:rPr lang="sv-SE" sz="3600" b="1" dirty="0">
                <a:solidFill>
                  <a:srgbClr val="C00000"/>
                </a:solidFill>
                <a:latin typeface="+mn-lt"/>
              </a:rPr>
              <a:t> </a:t>
            </a:r>
            <a:r>
              <a:rPr lang="sv-SE" sz="3600" b="1" dirty="0" err="1">
                <a:solidFill>
                  <a:srgbClr val="C00000"/>
                </a:solidFill>
                <a:latin typeface="+mn-lt"/>
              </a:rPr>
              <a:t>Evidence</a:t>
            </a:r>
            <a:endParaRPr lang="sv-SE" sz="3600" b="1" dirty="0">
              <a:solidFill>
                <a:srgbClr val="C00000"/>
              </a:solidFill>
              <a:latin typeface="+mn-lt"/>
            </a:endParaRPr>
          </a:p>
        </p:txBody>
      </p:sp>
      <p:sp>
        <p:nvSpPr>
          <p:cNvPr id="5" name="Platshållare för innehåll 4">
            <a:extLst>
              <a:ext uri="{FF2B5EF4-FFF2-40B4-BE49-F238E27FC236}">
                <a16:creationId xmlns:a16="http://schemas.microsoft.com/office/drawing/2014/main" id="{1E1C6A09-18E8-437B-B8D5-414D5D150AE5}"/>
              </a:ext>
            </a:extLst>
          </p:cNvPr>
          <p:cNvSpPr>
            <a:spLocks noGrp="1"/>
          </p:cNvSpPr>
          <p:nvPr>
            <p:ph idx="1"/>
          </p:nvPr>
        </p:nvSpPr>
        <p:spPr>
          <a:xfrm>
            <a:off x="838200" y="1605706"/>
            <a:ext cx="10515600" cy="4809608"/>
          </a:xfrm>
        </p:spPr>
        <p:txBody>
          <a:bodyPr>
            <a:normAutofit fontScale="25000" lnSpcReduction="20000"/>
          </a:bodyPr>
          <a:lstStyle/>
          <a:p>
            <a:pPr marL="0" indent="0" algn="just">
              <a:lnSpc>
                <a:spcPct val="120000"/>
              </a:lnSpc>
              <a:buNone/>
            </a:pPr>
            <a:r>
              <a:rPr lang="en-GB" sz="8000" dirty="0"/>
              <a:t>The gap between </a:t>
            </a:r>
            <a:r>
              <a:rPr lang="en-GB" sz="8000" b="1" dirty="0"/>
              <a:t>research &lt;=&gt; practice </a:t>
            </a:r>
            <a:r>
              <a:rPr lang="en-GB" sz="8000" dirty="0"/>
              <a:t>exists due to the very nature of the way in which EBPs are developed and validated.  In the real world, we have to work out how to apply EBP and theory to the needs of the specific person in front of us.  </a:t>
            </a:r>
            <a:r>
              <a:rPr lang="en-GB" sz="8000"/>
              <a:t>The best </a:t>
            </a:r>
            <a:r>
              <a:rPr lang="en-GB" sz="8000" dirty="0"/>
              <a:t>way to bridge this gap is through the systematic measurement of therapeutic outcomes within the clinical practice: PBE.</a:t>
            </a:r>
          </a:p>
          <a:p>
            <a:pPr marL="0" indent="0" algn="just">
              <a:lnSpc>
                <a:spcPct val="120000"/>
              </a:lnSpc>
              <a:buNone/>
            </a:pPr>
            <a:r>
              <a:rPr lang="en-US" sz="8000" dirty="0"/>
              <a:t>Ideally, the two work together in a cyclical model exemplifying the complementary relationship between evidence‐based practice and practice‐based evidence, which is presented as a means for furthering the delivery of a rigorous but relevant knowledge base for the psychological therapies.</a:t>
            </a:r>
          </a:p>
          <a:p>
            <a:endParaRPr lang="en-US" sz="3400" dirty="0"/>
          </a:p>
          <a:p>
            <a:pPr>
              <a:lnSpc>
                <a:spcPct val="110000"/>
              </a:lnSpc>
              <a:spcBef>
                <a:spcPts val="0"/>
              </a:spcBef>
              <a:spcAft>
                <a:spcPts val="1200"/>
              </a:spcAft>
            </a:pPr>
            <a:r>
              <a:rPr lang="en-US" sz="7200" b="1" dirty="0"/>
              <a:t>DuBois, R. </a:t>
            </a:r>
            <a:r>
              <a:rPr lang="en-US" sz="7200" dirty="0"/>
              <a:t>(2020). From Evidence-Based Practice to Practice-Based Evidence.: A paradigm shift in clinical psychology worth paying attention to. </a:t>
            </a:r>
            <a:r>
              <a:rPr lang="en-US" sz="7200" i="1" dirty="0"/>
              <a:t>Psychology Today. </a:t>
            </a:r>
            <a:r>
              <a:rPr lang="en-US" sz="7200" dirty="0"/>
              <a:t>(</a:t>
            </a:r>
            <a:r>
              <a:rPr lang="en-US" sz="7200" dirty="0">
                <a:hlinkClick r:id="rId2"/>
              </a:rPr>
              <a:t>Link</a:t>
            </a:r>
            <a:r>
              <a:rPr lang="en-US" sz="7200" dirty="0"/>
              <a:t>)</a:t>
            </a:r>
          </a:p>
          <a:p>
            <a:pPr>
              <a:lnSpc>
                <a:spcPct val="110000"/>
              </a:lnSpc>
              <a:spcBef>
                <a:spcPts val="0"/>
              </a:spcBef>
              <a:spcAft>
                <a:spcPts val="600"/>
              </a:spcAft>
            </a:pPr>
            <a:r>
              <a:rPr lang="en-US" sz="7200" b="1" dirty="0" err="1"/>
              <a:t>Barkham</a:t>
            </a:r>
            <a:r>
              <a:rPr lang="en-US" sz="7200" b="1" dirty="0"/>
              <a:t>, M. &amp; Mellor‐Clark, J. </a:t>
            </a:r>
            <a:r>
              <a:rPr lang="en-US" sz="7200" dirty="0"/>
              <a:t>(2003). Bridging evidence‐based practice and practice‐based evidence: developing a rigorous and relevant knowledge for the psychological therapies. </a:t>
            </a:r>
            <a:r>
              <a:rPr lang="en-US" sz="7200" i="1" dirty="0"/>
              <a:t>Clinical Psychology &amp; Psychotherapy, 10 (6), pp. 319-237. </a:t>
            </a:r>
            <a:r>
              <a:rPr lang="en-US" sz="7200" dirty="0"/>
              <a:t>(</a:t>
            </a:r>
            <a:r>
              <a:rPr lang="en-US" sz="7200" dirty="0">
                <a:hlinkClick r:id="rId3"/>
              </a:rPr>
              <a:t>Link</a:t>
            </a:r>
            <a:r>
              <a:rPr lang="en-US" sz="7200" dirty="0"/>
              <a:t>) : </a:t>
            </a:r>
            <a:r>
              <a:rPr lang="sv-SE" sz="7200" b="1" dirty="0"/>
              <a:t>	</a:t>
            </a:r>
          </a:p>
          <a:p>
            <a:pPr marL="230188" indent="0">
              <a:lnSpc>
                <a:spcPct val="120000"/>
              </a:lnSpc>
              <a:spcBef>
                <a:spcPts val="0"/>
              </a:spcBef>
              <a:buNone/>
            </a:pPr>
            <a:r>
              <a:rPr lang="en-GB" sz="6400" b="1" i="1" dirty="0"/>
              <a:t>Note: </a:t>
            </a:r>
            <a:r>
              <a:rPr lang="en-GB" sz="6400" i="1" dirty="0"/>
              <a:t>John Mellor-Clark helped develop the CORE-IMS Outcome system – the first UK standardised quality evaluation system for psychological therapies: </a:t>
            </a:r>
            <a:r>
              <a:rPr lang="en-GB" sz="6400" i="1" dirty="0">
                <a:hlinkClick r:id="rId4"/>
              </a:rPr>
              <a:t>www.coreims.co.uk</a:t>
            </a:r>
            <a:r>
              <a:rPr lang="sv-SE" sz="7200" i="1" dirty="0">
                <a:hlinkClick r:id="rId4"/>
              </a:rPr>
              <a:t> </a:t>
            </a:r>
            <a:r>
              <a:rPr lang="sv-SE" sz="7200" i="1" dirty="0"/>
              <a:t> </a:t>
            </a:r>
            <a:r>
              <a:rPr lang="sv-SE" sz="6400" dirty="0"/>
              <a:t>(</a:t>
            </a:r>
            <a:r>
              <a:rPr lang="sv-SE" sz="6400" dirty="0" err="1"/>
              <a:t>see</a:t>
            </a:r>
            <a:r>
              <a:rPr lang="sv-SE" sz="6400" dirty="0"/>
              <a:t> </a:t>
            </a:r>
            <a:r>
              <a:rPr lang="sv-SE" sz="6400" dirty="0" err="1"/>
              <a:t>also</a:t>
            </a:r>
            <a:r>
              <a:rPr lang="sv-SE" sz="6400" dirty="0"/>
              <a:t> </a:t>
            </a:r>
            <a:r>
              <a:rPr lang="sv-SE" sz="6400" dirty="0" err="1"/>
              <a:t>Resource</a:t>
            </a:r>
            <a:r>
              <a:rPr lang="sv-SE" sz="6400" dirty="0"/>
              <a:t> 7a)</a:t>
            </a:r>
          </a:p>
        </p:txBody>
      </p:sp>
    </p:spTree>
    <p:extLst>
      <p:ext uri="{BB962C8B-B14F-4D97-AF65-F5344CB8AC3E}">
        <p14:creationId xmlns:p14="http://schemas.microsoft.com/office/powerpoint/2010/main" val="2327401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63DCFE-1280-43A4-8748-6CC3B90EA9EE}"/>
              </a:ext>
            </a:extLst>
          </p:cNvPr>
          <p:cNvSpPr>
            <a:spLocks noGrp="1"/>
          </p:cNvSpPr>
          <p:nvPr>
            <p:ph type="title"/>
          </p:nvPr>
        </p:nvSpPr>
        <p:spPr>
          <a:xfrm>
            <a:off x="838200" y="963877"/>
            <a:ext cx="3494362" cy="4930246"/>
          </a:xfrm>
        </p:spPr>
        <p:txBody>
          <a:bodyPr>
            <a:normAutofit/>
          </a:bodyPr>
          <a:lstStyle/>
          <a:p>
            <a:pPr algn="r"/>
            <a:r>
              <a:rPr lang="sv-SE" dirty="0">
                <a:solidFill>
                  <a:schemeClr val="accent1"/>
                </a:solidFill>
              </a:rPr>
              <a:t>      </a:t>
            </a:r>
            <a:r>
              <a:rPr lang="sv-SE" b="1" dirty="0">
                <a:solidFill>
                  <a:srgbClr val="C00000"/>
                </a:solidFill>
                <a:latin typeface="+mn-lt"/>
              </a:rPr>
              <a:t>Science</a:t>
            </a:r>
            <a:r>
              <a:rPr lang="sv-SE" b="1" dirty="0">
                <a:solidFill>
                  <a:schemeClr val="accent1"/>
                </a:solidFill>
                <a:latin typeface="+mn-lt"/>
              </a:rPr>
              <a:t> </a:t>
            </a:r>
            <a:r>
              <a:rPr lang="sv-SE" b="1" dirty="0">
                <a:solidFill>
                  <a:srgbClr val="C00000"/>
                </a:solidFill>
                <a:latin typeface="+mn-lt"/>
              </a:rPr>
              <a:t>and Research</a:t>
            </a:r>
            <a:br>
              <a:rPr lang="sv-SE" b="1" dirty="0">
                <a:solidFill>
                  <a:schemeClr val="accent1"/>
                </a:solidFill>
              </a:rPr>
            </a:br>
            <a:br>
              <a:rPr lang="sv-SE" b="1" dirty="0">
                <a:solidFill>
                  <a:schemeClr val="accent1"/>
                </a:solidFill>
              </a:rPr>
            </a:br>
            <a:r>
              <a:rPr lang="en-GB" sz="2000" b="1" dirty="0"/>
              <a:t>Is a language within which we can debate, criticize, argue, build upon, reject and refer to – using research findings and a questioning respectful way of talking.  </a:t>
            </a:r>
            <a:br>
              <a:rPr lang="en-GB" sz="2000" b="1" dirty="0"/>
            </a:br>
            <a:r>
              <a:rPr lang="en-GB" sz="2000" b="1" dirty="0"/>
              <a:t>It usually has a formal structure.</a:t>
            </a:r>
            <a:br>
              <a:rPr lang="en-GB" sz="2000" dirty="0">
                <a:solidFill>
                  <a:schemeClr val="accent1"/>
                </a:solidFill>
              </a:rPr>
            </a:br>
            <a:endParaRPr lang="en-GB" sz="2000" dirty="0">
              <a:solidFill>
                <a:schemeClr val="accent1"/>
              </a:solidFill>
            </a:endParaRPr>
          </a:p>
        </p:txBody>
      </p:sp>
      <p:sp>
        <p:nvSpPr>
          <p:cNvPr id="3" name="Platshållare för innehåll 2">
            <a:extLst>
              <a:ext uri="{FF2B5EF4-FFF2-40B4-BE49-F238E27FC236}">
                <a16:creationId xmlns:a16="http://schemas.microsoft.com/office/drawing/2014/main" id="{EC642958-3269-43AF-953A-27FE10810EED}"/>
              </a:ext>
            </a:extLst>
          </p:cNvPr>
          <p:cNvSpPr>
            <a:spLocks noGrp="1"/>
          </p:cNvSpPr>
          <p:nvPr>
            <p:ph idx="1"/>
          </p:nvPr>
        </p:nvSpPr>
        <p:spPr>
          <a:xfrm>
            <a:off x="4745620" y="320039"/>
            <a:ext cx="7124816" cy="6399259"/>
          </a:xfrm>
        </p:spPr>
        <p:txBody>
          <a:bodyPr anchor="ctr">
            <a:noAutofit/>
          </a:bodyPr>
          <a:lstStyle/>
          <a:p>
            <a:pPr marL="0" indent="0">
              <a:buNone/>
            </a:pPr>
            <a:endParaRPr lang="sv-SE" sz="2000" b="1" dirty="0"/>
          </a:p>
          <a:p>
            <a:pPr marL="0" indent="0">
              <a:buNone/>
            </a:pPr>
            <a:endParaRPr lang="sv-SE" sz="2000" b="1" dirty="0"/>
          </a:p>
          <a:p>
            <a:pPr marL="0" indent="0">
              <a:buNone/>
            </a:pPr>
            <a:r>
              <a:rPr lang="en-GB" sz="2000" b="1" dirty="0">
                <a:solidFill>
                  <a:srgbClr val="C00000"/>
                </a:solidFill>
              </a:rPr>
              <a:t>An article </a:t>
            </a:r>
            <a:r>
              <a:rPr lang="en-GB" sz="2000" b="1" dirty="0"/>
              <a:t>using experimental </a:t>
            </a:r>
            <a:r>
              <a:rPr lang="en-GB" sz="2000" b="1" u="sng" dirty="0">
                <a:solidFill>
                  <a:srgbClr val="C00000"/>
                </a:solidFill>
              </a:rPr>
              <a:t>quantitative</a:t>
            </a:r>
            <a:r>
              <a:rPr lang="en-GB" sz="2000" b="1" dirty="0">
                <a:solidFill>
                  <a:srgbClr val="C00000"/>
                </a:solidFill>
              </a:rPr>
              <a:t> research </a:t>
            </a:r>
            <a:r>
              <a:rPr lang="en-GB" sz="2000" b="1" dirty="0"/>
              <a:t>is usually built up as follows:</a:t>
            </a:r>
          </a:p>
          <a:p>
            <a:r>
              <a:rPr lang="en-GB" sz="1800" dirty="0"/>
              <a:t>An Abstract summarises very shortly research questions, method, results and conclusion. No author references.</a:t>
            </a:r>
          </a:p>
          <a:p>
            <a:r>
              <a:rPr lang="en-GB" sz="1800" dirty="0"/>
              <a:t>The Introduction gives a short presentation of why this study could be important and potentially add to the existing evidence base - can be replaced by the background or written  without background.</a:t>
            </a:r>
          </a:p>
          <a:p>
            <a:r>
              <a:rPr lang="en-GB" sz="1800" dirty="0"/>
              <a:t>The Background shortly presents research in the area up till now.</a:t>
            </a:r>
          </a:p>
          <a:p>
            <a:r>
              <a:rPr lang="en-GB" sz="1800" dirty="0"/>
              <a:t>The Presentation of the Aim and Research question/s follows.</a:t>
            </a:r>
          </a:p>
          <a:p>
            <a:r>
              <a:rPr lang="en-GB" sz="1800" dirty="0"/>
              <a:t>The Research method is presented in some necessary detail.</a:t>
            </a:r>
          </a:p>
          <a:p>
            <a:r>
              <a:rPr lang="en-GB" sz="1800" dirty="0"/>
              <a:t>The Result is presented without any explanation or evaluation – text, tables, statistics, etc.</a:t>
            </a:r>
          </a:p>
          <a:p>
            <a:r>
              <a:rPr lang="en-GB" sz="1800" dirty="0"/>
              <a:t>In the Discussion, certain interesting result are discussed and compared to other  results in the wider literature, as well as methodological and other limitations of the research.</a:t>
            </a:r>
          </a:p>
          <a:p>
            <a:r>
              <a:rPr lang="en-GB" sz="1800" dirty="0"/>
              <a:t>In the Conclusion, the author presents the crucial result(s) and suggests further research.</a:t>
            </a:r>
          </a:p>
          <a:p>
            <a:r>
              <a:rPr lang="en-GB" sz="1800" dirty="0"/>
              <a:t>References are given</a:t>
            </a:r>
          </a:p>
          <a:p>
            <a:endParaRPr lang="sv-SE" sz="1600" dirty="0"/>
          </a:p>
          <a:p>
            <a:pPr marL="3657600" lvl="8" indent="0">
              <a:buNone/>
            </a:pPr>
            <a:r>
              <a:rPr lang="sv-SE" sz="1000" dirty="0"/>
              <a:t>              </a:t>
            </a:r>
          </a:p>
          <a:p>
            <a:pPr marL="3657600" lvl="8" indent="0">
              <a:buNone/>
            </a:pPr>
            <a:endParaRPr lang="sv-SE" sz="1600" dirty="0"/>
          </a:p>
        </p:txBody>
      </p:sp>
    </p:spTree>
    <p:extLst>
      <p:ext uri="{BB962C8B-B14F-4D97-AF65-F5344CB8AC3E}">
        <p14:creationId xmlns:p14="http://schemas.microsoft.com/office/powerpoint/2010/main" val="3256720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863DCFE-1280-43A4-8748-6CC3B90EA9EE}"/>
              </a:ext>
            </a:extLst>
          </p:cNvPr>
          <p:cNvSpPr>
            <a:spLocks noGrp="1"/>
          </p:cNvSpPr>
          <p:nvPr>
            <p:ph type="title"/>
          </p:nvPr>
        </p:nvSpPr>
        <p:spPr>
          <a:xfrm>
            <a:off x="838200" y="963877"/>
            <a:ext cx="3494362" cy="4930246"/>
          </a:xfrm>
        </p:spPr>
        <p:txBody>
          <a:bodyPr>
            <a:normAutofit/>
          </a:bodyPr>
          <a:lstStyle/>
          <a:p>
            <a:pPr algn="r"/>
            <a:r>
              <a:rPr lang="sv-SE" dirty="0">
                <a:solidFill>
                  <a:schemeClr val="accent1"/>
                </a:solidFill>
              </a:rPr>
              <a:t>      </a:t>
            </a:r>
            <a:r>
              <a:rPr lang="sv-SE" b="1" dirty="0">
                <a:solidFill>
                  <a:srgbClr val="C00000"/>
                </a:solidFill>
                <a:latin typeface="+mn-lt"/>
              </a:rPr>
              <a:t>Science</a:t>
            </a:r>
            <a:r>
              <a:rPr lang="sv-SE" b="1" dirty="0">
                <a:solidFill>
                  <a:schemeClr val="accent1"/>
                </a:solidFill>
                <a:latin typeface="+mn-lt"/>
              </a:rPr>
              <a:t> </a:t>
            </a:r>
            <a:r>
              <a:rPr lang="sv-SE" b="1" dirty="0">
                <a:solidFill>
                  <a:srgbClr val="C00000"/>
                </a:solidFill>
                <a:latin typeface="+mn-lt"/>
              </a:rPr>
              <a:t>and Research</a:t>
            </a:r>
            <a:br>
              <a:rPr lang="sv-SE" b="1" dirty="0">
                <a:solidFill>
                  <a:schemeClr val="accent1"/>
                </a:solidFill>
              </a:rPr>
            </a:br>
            <a:br>
              <a:rPr lang="sv-SE" b="1" dirty="0">
                <a:solidFill>
                  <a:schemeClr val="accent1"/>
                </a:solidFill>
              </a:rPr>
            </a:br>
            <a:r>
              <a:rPr lang="en-GB" sz="2000" b="1" dirty="0"/>
              <a:t>Is a language within which we can debate, criticize, argue, build upon, reject and refer to – using research findings and a questioning respectful way of talking.  </a:t>
            </a:r>
            <a:br>
              <a:rPr lang="en-GB" sz="2000" b="1" dirty="0"/>
            </a:br>
            <a:r>
              <a:rPr lang="en-GB" sz="2000" b="1" dirty="0"/>
              <a:t>It usually has a formal structure.</a:t>
            </a:r>
            <a:br>
              <a:rPr lang="en-GB" sz="2000" dirty="0">
                <a:solidFill>
                  <a:schemeClr val="accent1"/>
                </a:solidFill>
              </a:rPr>
            </a:br>
            <a:endParaRPr lang="en-GB" sz="2000" dirty="0">
              <a:solidFill>
                <a:schemeClr val="accent1"/>
              </a:solidFill>
            </a:endParaRPr>
          </a:p>
        </p:txBody>
      </p:sp>
      <p:sp>
        <p:nvSpPr>
          <p:cNvPr id="3" name="Platshållare för innehåll 2">
            <a:extLst>
              <a:ext uri="{FF2B5EF4-FFF2-40B4-BE49-F238E27FC236}">
                <a16:creationId xmlns:a16="http://schemas.microsoft.com/office/drawing/2014/main" id="{EC642958-3269-43AF-953A-27FE10810EED}"/>
              </a:ext>
            </a:extLst>
          </p:cNvPr>
          <p:cNvSpPr>
            <a:spLocks noGrp="1"/>
          </p:cNvSpPr>
          <p:nvPr>
            <p:ph idx="1"/>
          </p:nvPr>
        </p:nvSpPr>
        <p:spPr>
          <a:xfrm>
            <a:off x="4654296" y="320039"/>
            <a:ext cx="7216140" cy="6399259"/>
          </a:xfrm>
        </p:spPr>
        <p:txBody>
          <a:bodyPr anchor="ctr">
            <a:noAutofit/>
          </a:bodyPr>
          <a:lstStyle/>
          <a:p>
            <a:pPr marL="0" indent="0">
              <a:buNone/>
            </a:pPr>
            <a:endParaRPr lang="sv-SE" sz="2000" b="1" dirty="0"/>
          </a:p>
          <a:p>
            <a:pPr marL="0" indent="0">
              <a:buNone/>
            </a:pPr>
            <a:endParaRPr lang="sv-SE" sz="2000" b="1" dirty="0"/>
          </a:p>
          <a:p>
            <a:pPr marL="0" indent="0">
              <a:buNone/>
            </a:pPr>
            <a:r>
              <a:rPr lang="en-GB" sz="2000" b="1" dirty="0"/>
              <a:t>An </a:t>
            </a:r>
            <a:r>
              <a:rPr lang="en-GB" sz="2000" b="1" dirty="0">
                <a:solidFill>
                  <a:srgbClr val="C00000"/>
                </a:solidFill>
              </a:rPr>
              <a:t>article</a:t>
            </a:r>
            <a:r>
              <a:rPr lang="en-GB" sz="2000" b="1" dirty="0"/>
              <a:t> using </a:t>
            </a:r>
            <a:r>
              <a:rPr lang="en-GB" sz="2000" b="1" u="sng" dirty="0">
                <a:solidFill>
                  <a:srgbClr val="C00000"/>
                </a:solidFill>
              </a:rPr>
              <a:t>qualitative</a:t>
            </a:r>
            <a:r>
              <a:rPr lang="en-GB" sz="2000" b="1" dirty="0">
                <a:solidFill>
                  <a:srgbClr val="C00000"/>
                </a:solidFill>
              </a:rPr>
              <a:t> research </a:t>
            </a:r>
            <a:r>
              <a:rPr lang="en-GB" sz="2000" b="1" dirty="0"/>
              <a:t>is usually built up as follows:</a:t>
            </a:r>
            <a:endParaRPr lang="en-GB" sz="1800" b="1" dirty="0"/>
          </a:p>
          <a:p>
            <a:r>
              <a:rPr lang="en-GB" sz="1800" dirty="0"/>
              <a:t>An Abstract summarises very shortly, the theoretical framework, problem formulation, method, results and conclusion. No author references are given here.</a:t>
            </a:r>
          </a:p>
          <a:p>
            <a:r>
              <a:rPr lang="en-GB" sz="1800" dirty="0"/>
              <a:t>The Introduction gives a short presentation of why the study could be important, what can it add to the existing knowledge in the field, or fill a gap of non-existing knowledge in a field.</a:t>
            </a:r>
          </a:p>
          <a:p>
            <a:r>
              <a:rPr lang="en-GB" sz="1800" dirty="0"/>
              <a:t>A theoretical framework usually builds up a background, a platform, a rationale from which the method and result can be reflected upon, and ends with a question / a problem formulation and the overall and specific aims of the research.</a:t>
            </a:r>
          </a:p>
          <a:p>
            <a:r>
              <a:rPr lang="en-GB" sz="1800" dirty="0"/>
              <a:t>The research method is presented as much detail as necessary.</a:t>
            </a:r>
          </a:p>
          <a:p>
            <a:r>
              <a:rPr lang="en-GB" sz="1800" dirty="0"/>
              <a:t>The findings are presented without any explanation or evaluation.</a:t>
            </a:r>
          </a:p>
          <a:p>
            <a:r>
              <a:rPr lang="en-GB" sz="1800" dirty="0"/>
              <a:t>In the discussion, certain interesting result are discussed and compared to other  results in the wider literature, as well as methodological and other limitations of the research.</a:t>
            </a:r>
          </a:p>
          <a:p>
            <a:r>
              <a:rPr lang="en-GB" sz="1800" dirty="0"/>
              <a:t>In the conclusion, the author presents the main findings and suggests areas for further research.</a:t>
            </a:r>
          </a:p>
          <a:p>
            <a:r>
              <a:rPr lang="en-GB" sz="1800" dirty="0"/>
              <a:t>References are given.</a:t>
            </a:r>
            <a:endParaRPr lang="sv-SE" sz="1600" dirty="0"/>
          </a:p>
          <a:p>
            <a:endParaRPr lang="sv-SE" sz="1600" dirty="0"/>
          </a:p>
        </p:txBody>
      </p:sp>
    </p:spTree>
    <p:extLst>
      <p:ext uri="{BB962C8B-B14F-4D97-AF65-F5344CB8AC3E}">
        <p14:creationId xmlns:p14="http://schemas.microsoft.com/office/powerpoint/2010/main" val="1559842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2A87A9-0149-4695-93AF-B29C2FCFED42}"/>
              </a:ext>
            </a:extLst>
          </p:cNvPr>
          <p:cNvSpPr>
            <a:spLocks noGrp="1"/>
          </p:cNvSpPr>
          <p:nvPr>
            <p:ph type="title"/>
          </p:nvPr>
        </p:nvSpPr>
        <p:spPr>
          <a:xfrm>
            <a:off x="838200" y="365125"/>
            <a:ext cx="10515600" cy="866267"/>
          </a:xfrm>
        </p:spPr>
        <p:txBody>
          <a:bodyPr>
            <a:normAutofit/>
          </a:bodyPr>
          <a:lstStyle/>
          <a:p>
            <a:pPr algn="ctr"/>
            <a:r>
              <a:rPr lang="sv-SE" b="1" dirty="0">
                <a:solidFill>
                  <a:srgbClr val="C00000"/>
                </a:solidFill>
              </a:rPr>
              <a:t>Awareness </a:t>
            </a:r>
            <a:r>
              <a:rPr lang="sv-SE" b="1" dirty="0" err="1">
                <a:solidFill>
                  <a:srgbClr val="C00000"/>
                </a:solidFill>
              </a:rPr>
              <a:t>of</a:t>
            </a:r>
            <a:r>
              <a:rPr lang="sv-SE" b="1" dirty="0">
                <a:solidFill>
                  <a:srgbClr val="C00000"/>
                </a:solidFill>
              </a:rPr>
              <a:t> Science &amp; Research</a:t>
            </a:r>
            <a:r>
              <a:rPr lang="sv-SE" sz="2000" b="1" dirty="0"/>
              <a:t>	  </a:t>
            </a:r>
          </a:p>
        </p:txBody>
      </p:sp>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38200" y="1463040"/>
            <a:ext cx="10515600" cy="4713923"/>
          </a:xfrm>
        </p:spPr>
        <p:txBody>
          <a:bodyPr>
            <a:normAutofit fontScale="92500" lnSpcReduction="10000"/>
          </a:bodyPr>
          <a:lstStyle/>
          <a:p>
            <a:pPr marL="0" indent="0">
              <a:spcAft>
                <a:spcPts val="1200"/>
              </a:spcAft>
              <a:buNone/>
            </a:pPr>
            <a:r>
              <a:rPr lang="en-GB" sz="2600" dirty="0"/>
              <a:t>The European Association for Psychotherapy (EAP)’s 2013 Project to Establish the Professional Competences of a European Psychotherapist – in </a:t>
            </a:r>
            <a:r>
              <a:rPr lang="en-GB" sz="2600" b="1" dirty="0"/>
              <a:t>Domain 12: Research </a:t>
            </a:r>
            <a:r>
              <a:rPr lang="en-GB" sz="2600" dirty="0"/>
              <a:t>– states that any/every psychotherapist should be able to demonstrate:</a:t>
            </a:r>
          </a:p>
          <a:p>
            <a:pPr marL="712788" indent="-350838"/>
            <a:r>
              <a:rPr lang="en-GB" sz="2400" b="1" dirty="0">
                <a:solidFill>
                  <a:srgbClr val="0070C0"/>
                </a:solidFill>
              </a:rPr>
              <a:t>12.1.1: Awareness of psychotherapy research:</a:t>
            </a:r>
            <a:r>
              <a:rPr lang="en-GB" sz="2400" dirty="0">
                <a:solidFill>
                  <a:srgbClr val="0070C0"/>
                </a:solidFill>
              </a:rPr>
              <a:t> which involves – recognising the value of research in the systematic evaluation of psychotherapy practice; being aware of what psychotherapy research has been done and how it impacts on current practice; being aware of different research parameters and methodologies; being aware of appropriate research methods, especially for one’s own modality of psychotherapy; etc.</a:t>
            </a:r>
          </a:p>
          <a:p>
            <a:pPr marL="712788" indent="-350838"/>
            <a:r>
              <a:rPr lang="en-GB" sz="2400" b="1" dirty="0">
                <a:solidFill>
                  <a:srgbClr val="0070C0"/>
                </a:solidFill>
              </a:rPr>
              <a:t>12.1.2: Making use of psychotherapy research: </a:t>
            </a:r>
            <a:r>
              <a:rPr lang="en-GB" sz="2400" dirty="0">
                <a:solidFill>
                  <a:srgbClr val="0070C0"/>
                </a:solidFill>
              </a:rPr>
              <a:t>which involves – having the ability to access sources of information from a wide range of resources (books, journals, internet, etc.) that can inform one’s practice; being able to evaluate research and other evidence to inform one’s own practice; utilising or adapting any significant and appropriate findings to improve one’s practice; changing one’s practice in the light of any newly evidenced developments; etc.</a:t>
            </a:r>
          </a:p>
        </p:txBody>
      </p:sp>
    </p:spTree>
    <p:extLst>
      <p:ext uri="{BB962C8B-B14F-4D97-AF65-F5344CB8AC3E}">
        <p14:creationId xmlns:p14="http://schemas.microsoft.com/office/powerpoint/2010/main" val="2055190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2A87A9-0149-4695-93AF-B29C2FCFED42}"/>
              </a:ext>
            </a:extLst>
          </p:cNvPr>
          <p:cNvSpPr>
            <a:spLocks noGrp="1"/>
          </p:cNvSpPr>
          <p:nvPr>
            <p:ph type="title"/>
          </p:nvPr>
        </p:nvSpPr>
        <p:spPr>
          <a:xfrm>
            <a:off x="838200" y="365125"/>
            <a:ext cx="10515600" cy="866267"/>
          </a:xfrm>
        </p:spPr>
        <p:txBody>
          <a:bodyPr>
            <a:normAutofit/>
          </a:bodyPr>
          <a:lstStyle/>
          <a:p>
            <a:pPr algn="ctr"/>
            <a:r>
              <a:rPr lang="sv-SE" b="1" dirty="0">
                <a:solidFill>
                  <a:srgbClr val="C00000"/>
                </a:solidFill>
              </a:rPr>
              <a:t>Learning the </a:t>
            </a:r>
            <a:r>
              <a:rPr lang="sv-SE" b="1" dirty="0" err="1">
                <a:solidFill>
                  <a:srgbClr val="C00000"/>
                </a:solidFill>
              </a:rPr>
              <a:t>Language</a:t>
            </a:r>
            <a:r>
              <a:rPr lang="sv-SE" b="1" dirty="0">
                <a:solidFill>
                  <a:srgbClr val="C00000"/>
                </a:solidFill>
              </a:rPr>
              <a:t> </a:t>
            </a:r>
            <a:r>
              <a:rPr lang="sv-SE" b="1" dirty="0" err="1">
                <a:solidFill>
                  <a:srgbClr val="C00000"/>
                </a:solidFill>
              </a:rPr>
              <a:t>of</a:t>
            </a:r>
            <a:r>
              <a:rPr lang="sv-SE" b="1" dirty="0">
                <a:solidFill>
                  <a:srgbClr val="C00000"/>
                </a:solidFill>
              </a:rPr>
              <a:t> Science &amp; Research</a:t>
            </a:r>
            <a:r>
              <a:rPr lang="sv-SE" sz="2000" b="1" dirty="0"/>
              <a:t>  </a:t>
            </a:r>
          </a:p>
        </p:txBody>
      </p:sp>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80102" y="1317433"/>
            <a:ext cx="10515600" cy="4351338"/>
          </a:xfrm>
        </p:spPr>
        <p:txBody>
          <a:bodyPr>
            <a:normAutofit fontScale="92500"/>
          </a:bodyPr>
          <a:lstStyle/>
          <a:p>
            <a:pPr marL="0" indent="0" algn="just">
              <a:buNone/>
            </a:pPr>
            <a:r>
              <a:rPr lang="en-GB" dirty="0"/>
              <a:t>Therefore, it is now considered essential that all Body Psychotherapy practitioners are aware of – </a:t>
            </a:r>
            <a:r>
              <a:rPr lang="en-GB" b="1" dirty="0"/>
              <a:t>and can understand </a:t>
            </a:r>
            <a:r>
              <a:rPr lang="en-GB" dirty="0"/>
              <a:t>– the literature of science and research … relevant to ‘psychotherapy’ &amp; to Body Psychotherapy: so, …</a:t>
            </a:r>
            <a:endParaRPr lang="en-GB" sz="2400" dirty="0">
              <a:solidFill>
                <a:srgbClr val="0070C0"/>
              </a:solidFill>
            </a:endParaRPr>
          </a:p>
          <a:p>
            <a:pPr algn="just"/>
            <a:r>
              <a:rPr lang="en-GB" sz="2400" dirty="0">
                <a:solidFill>
                  <a:srgbClr val="0070C0"/>
                </a:solidFill>
              </a:rPr>
              <a:t>This is so that BP practitioners can read up on new or significant research and understand the implications of the theory and/or the research and – </a:t>
            </a:r>
            <a:r>
              <a:rPr lang="en-GB" sz="2400" b="1" dirty="0">
                <a:solidFill>
                  <a:srgbClr val="0070C0"/>
                </a:solidFill>
              </a:rPr>
              <a:t>especially</a:t>
            </a:r>
            <a:r>
              <a:rPr lang="en-GB" sz="2400" dirty="0">
                <a:solidFill>
                  <a:srgbClr val="0070C0"/>
                </a:solidFill>
              </a:rPr>
              <a:t> – how to apply the theory and/or research </a:t>
            </a:r>
            <a:r>
              <a:rPr lang="en-GB" sz="2400" b="1" dirty="0">
                <a:solidFill>
                  <a:srgbClr val="0070C0"/>
                </a:solidFill>
              </a:rPr>
              <a:t>in practice.</a:t>
            </a:r>
          </a:p>
          <a:p>
            <a:pPr algn="just"/>
            <a:r>
              <a:rPr lang="en-GB" sz="2400" dirty="0">
                <a:solidFill>
                  <a:srgbClr val="0070C0"/>
                </a:solidFill>
              </a:rPr>
              <a:t>This is how we can “</a:t>
            </a:r>
            <a:r>
              <a:rPr lang="en-GB" sz="2400" b="1" dirty="0">
                <a:solidFill>
                  <a:srgbClr val="0070C0"/>
                </a:solidFill>
              </a:rPr>
              <a:t>make use of psychotherapy research</a:t>
            </a:r>
            <a:r>
              <a:rPr lang="en-GB" sz="2400" dirty="0">
                <a:solidFill>
                  <a:srgbClr val="0070C0"/>
                </a:solidFill>
              </a:rPr>
              <a:t>”.  We need to understand these sorts of research applications, so that we can adapt their findings and utilise these in our own clinical practice.</a:t>
            </a:r>
          </a:p>
          <a:p>
            <a:pPr algn="just"/>
            <a:r>
              <a:rPr lang="en-GB" sz="2400" dirty="0">
                <a:solidFill>
                  <a:srgbClr val="0070C0"/>
                </a:solidFill>
              </a:rPr>
              <a:t>We also need to be able to </a:t>
            </a:r>
            <a:r>
              <a:rPr lang="en-GB" sz="2400" b="1" dirty="0">
                <a:solidFill>
                  <a:srgbClr val="0070C0"/>
                </a:solidFill>
              </a:rPr>
              <a:t>change our practice – </a:t>
            </a:r>
            <a:r>
              <a:rPr lang="en-GB" sz="2400" dirty="0">
                <a:solidFill>
                  <a:srgbClr val="0070C0"/>
                </a:solidFill>
              </a:rPr>
              <a:t>in the light of new theories, because of research findings, through feed-back informed treatments, and because of any new developments through understanding the implications and the benefits of these.</a:t>
            </a:r>
          </a:p>
        </p:txBody>
      </p:sp>
    </p:spTree>
    <p:extLst>
      <p:ext uri="{BB962C8B-B14F-4D97-AF65-F5344CB8AC3E}">
        <p14:creationId xmlns:p14="http://schemas.microsoft.com/office/powerpoint/2010/main" val="2652679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2A87A9-0149-4695-93AF-B29C2FCFED42}"/>
              </a:ext>
            </a:extLst>
          </p:cNvPr>
          <p:cNvSpPr>
            <a:spLocks noGrp="1"/>
          </p:cNvSpPr>
          <p:nvPr>
            <p:ph type="title"/>
          </p:nvPr>
        </p:nvSpPr>
        <p:spPr>
          <a:xfrm>
            <a:off x="838200" y="365125"/>
            <a:ext cx="10515600" cy="866267"/>
          </a:xfrm>
        </p:spPr>
        <p:txBody>
          <a:bodyPr>
            <a:normAutofit/>
          </a:bodyPr>
          <a:lstStyle/>
          <a:p>
            <a:pPr algn="ctr"/>
            <a:r>
              <a:rPr lang="sv-SE" b="1" dirty="0">
                <a:solidFill>
                  <a:srgbClr val="C00000"/>
                </a:solidFill>
              </a:rPr>
              <a:t>Science &amp; Research </a:t>
            </a:r>
            <a:r>
              <a:rPr lang="sv-SE" b="1" dirty="0" err="1">
                <a:solidFill>
                  <a:srgbClr val="C00000"/>
                </a:solidFill>
              </a:rPr>
              <a:t>Questions</a:t>
            </a:r>
            <a:r>
              <a:rPr lang="sv-SE" sz="2000" b="1" dirty="0"/>
              <a:t>	  </a:t>
            </a:r>
          </a:p>
        </p:txBody>
      </p:sp>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38200" y="1438845"/>
            <a:ext cx="10515600" cy="4815840"/>
          </a:xfrm>
        </p:spPr>
        <p:txBody>
          <a:bodyPr>
            <a:normAutofit/>
          </a:bodyPr>
          <a:lstStyle/>
          <a:p>
            <a:r>
              <a:rPr lang="en-GB" dirty="0">
                <a:solidFill>
                  <a:srgbClr val="0070C0"/>
                </a:solidFill>
              </a:rPr>
              <a:t>What sort of research might Body Psychotherapists be interested in?  How would you find out … and what … and why?</a:t>
            </a:r>
          </a:p>
          <a:p>
            <a:r>
              <a:rPr lang="en-GB" dirty="0">
                <a:solidFill>
                  <a:srgbClr val="0070C0"/>
                </a:solidFill>
              </a:rPr>
              <a:t>What kind of research might be useful / interesting / meaningful for BP clinical practice?</a:t>
            </a:r>
          </a:p>
          <a:p>
            <a:r>
              <a:rPr lang="en-GB" dirty="0">
                <a:solidFill>
                  <a:srgbClr val="0070C0"/>
                </a:solidFill>
              </a:rPr>
              <a:t>What research ‘terms’ would you like to / need to understand? </a:t>
            </a:r>
          </a:p>
          <a:p>
            <a:r>
              <a:rPr lang="en-GB" dirty="0">
                <a:solidFill>
                  <a:srgbClr val="0070C0"/>
                </a:solidFill>
              </a:rPr>
              <a:t>What topics or research methods might you find it important / useful to understand and attempt to use?</a:t>
            </a:r>
          </a:p>
          <a:p>
            <a:r>
              <a:rPr lang="en-GB" dirty="0">
                <a:solidFill>
                  <a:srgbClr val="0070C0"/>
                </a:solidFill>
              </a:rPr>
              <a:t>What sort of research could </a:t>
            </a:r>
            <a:r>
              <a:rPr lang="en-GB" i="1" u="sng" dirty="0">
                <a:solidFill>
                  <a:srgbClr val="0070C0"/>
                </a:solidFill>
              </a:rPr>
              <a:t>you</a:t>
            </a:r>
            <a:r>
              <a:rPr lang="en-GB" dirty="0">
                <a:solidFill>
                  <a:srgbClr val="0070C0"/>
                </a:solidFill>
              </a:rPr>
              <a:t> – a practising psychotherapist – do?</a:t>
            </a:r>
          </a:p>
          <a:p>
            <a:r>
              <a:rPr lang="en-GB" b="1" dirty="0">
                <a:solidFill>
                  <a:srgbClr val="0070C0"/>
                </a:solidFill>
              </a:rPr>
              <a:t>How are you giving yourself ways – and time – to assess and improve your clinical practice? </a:t>
            </a:r>
          </a:p>
        </p:txBody>
      </p:sp>
    </p:spTree>
    <p:extLst>
      <p:ext uri="{BB962C8B-B14F-4D97-AF65-F5344CB8AC3E}">
        <p14:creationId xmlns:p14="http://schemas.microsoft.com/office/powerpoint/2010/main" val="3611015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FA857B-0580-47D1-BB79-3C41EF5274EB}"/>
              </a:ext>
            </a:extLst>
          </p:cNvPr>
          <p:cNvSpPr>
            <a:spLocks noGrp="1"/>
          </p:cNvSpPr>
          <p:nvPr>
            <p:ph type="title"/>
          </p:nvPr>
        </p:nvSpPr>
        <p:spPr>
          <a:xfrm>
            <a:off x="838200" y="292936"/>
            <a:ext cx="10515600" cy="1325563"/>
          </a:xfrm>
        </p:spPr>
        <p:txBody>
          <a:bodyPr/>
          <a:lstStyle/>
          <a:p>
            <a:pPr algn="ctr"/>
            <a:r>
              <a:rPr lang="en-GB" b="1" dirty="0">
                <a:solidFill>
                  <a:srgbClr val="C00000"/>
                </a:solidFill>
                <a:latin typeface="+mn-lt"/>
              </a:rPr>
              <a:t>Aims of a Science &amp; Research Module</a:t>
            </a:r>
          </a:p>
        </p:txBody>
      </p:sp>
      <p:sp>
        <p:nvSpPr>
          <p:cNvPr id="3" name="Platshållare för innehåll 2">
            <a:extLst>
              <a:ext uri="{FF2B5EF4-FFF2-40B4-BE49-F238E27FC236}">
                <a16:creationId xmlns:a16="http://schemas.microsoft.com/office/drawing/2014/main" id="{3753E99F-4AEA-473B-A0A0-A380A380FF09}"/>
              </a:ext>
            </a:extLst>
          </p:cNvPr>
          <p:cNvSpPr>
            <a:spLocks noGrp="1"/>
          </p:cNvSpPr>
          <p:nvPr>
            <p:ph idx="1"/>
          </p:nvPr>
        </p:nvSpPr>
        <p:spPr>
          <a:xfrm>
            <a:off x="838200" y="1618499"/>
            <a:ext cx="10515600" cy="4351338"/>
          </a:xfrm>
        </p:spPr>
        <p:txBody>
          <a:bodyPr>
            <a:noAutofit/>
          </a:bodyPr>
          <a:lstStyle/>
          <a:p>
            <a:pPr marL="0" indent="0">
              <a:spcAft>
                <a:spcPts val="600"/>
              </a:spcAft>
              <a:buNone/>
            </a:pPr>
            <a:r>
              <a:rPr lang="en-GB" sz="2600" b="1" dirty="0"/>
              <a:t>The aim of a proposed Research BP training module is therefore to ensure that:</a:t>
            </a:r>
            <a:endParaRPr lang="en-GB" sz="2600" dirty="0"/>
          </a:p>
          <a:p>
            <a:pPr marL="514350" indent="-514350">
              <a:spcBef>
                <a:spcPts val="0"/>
              </a:spcBef>
              <a:spcAft>
                <a:spcPts val="600"/>
              </a:spcAft>
              <a:buFont typeface="+mj-lt"/>
              <a:buAutoNum type="arabicPeriod"/>
            </a:pPr>
            <a:r>
              <a:rPr lang="en-GB" sz="2600" dirty="0"/>
              <a:t>Trainees will become acquainted with different types of research and different levels of evidence;</a:t>
            </a:r>
          </a:p>
          <a:p>
            <a:pPr marL="514350" indent="-514350">
              <a:spcBef>
                <a:spcPts val="0"/>
              </a:spcBef>
              <a:spcAft>
                <a:spcPts val="600"/>
              </a:spcAft>
              <a:buFont typeface="+mj-lt"/>
              <a:buAutoNum type="arabicPeriod"/>
            </a:pPr>
            <a:r>
              <a:rPr lang="en-GB" sz="2600" dirty="0"/>
              <a:t>Trainees will be able to recognise relevant research that can be applied to basic models and  theories within Body Psychotherapy;</a:t>
            </a:r>
          </a:p>
          <a:p>
            <a:pPr marL="514350" indent="-514350">
              <a:spcBef>
                <a:spcPts val="0"/>
              </a:spcBef>
              <a:buFont typeface="+mj-lt"/>
              <a:buAutoNum type="arabicPeriod"/>
            </a:pPr>
            <a:r>
              <a:rPr lang="en-GB" sz="2600" dirty="0"/>
              <a:t>Trainees will become acquainted with the concept of being a ‘reflective practitioner’ who, at regular intervals, can look back at the professional work that they do; assess how they are doing in their work and at recent developments in the field; and then consider how they can improve their clinical practice in the light of these; </a:t>
            </a:r>
          </a:p>
          <a:p>
            <a:pPr marL="514350" indent="-514350">
              <a:spcBef>
                <a:spcPts val="0"/>
              </a:spcBef>
              <a:buFont typeface="+mj-lt"/>
              <a:buAutoNum type="arabicPeriod"/>
            </a:pPr>
            <a:endParaRPr lang="en-GB" sz="2600" dirty="0"/>
          </a:p>
          <a:p>
            <a:pPr marL="0" indent="0">
              <a:spcBef>
                <a:spcPts val="0"/>
              </a:spcBef>
              <a:buNone/>
            </a:pPr>
            <a:endParaRPr lang="en-GB" sz="2600" dirty="0"/>
          </a:p>
          <a:p>
            <a:pPr marL="0" indent="0">
              <a:spcBef>
                <a:spcPts val="0"/>
              </a:spcBef>
              <a:buNone/>
            </a:pPr>
            <a:endParaRPr lang="en-GB" sz="2600" dirty="0"/>
          </a:p>
        </p:txBody>
      </p:sp>
    </p:spTree>
    <p:extLst>
      <p:ext uri="{BB962C8B-B14F-4D97-AF65-F5344CB8AC3E}">
        <p14:creationId xmlns:p14="http://schemas.microsoft.com/office/powerpoint/2010/main" val="1398538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FA857B-0580-47D1-BB79-3C41EF5274EB}"/>
              </a:ext>
            </a:extLst>
          </p:cNvPr>
          <p:cNvSpPr>
            <a:spLocks noGrp="1"/>
          </p:cNvSpPr>
          <p:nvPr>
            <p:ph type="title"/>
          </p:nvPr>
        </p:nvSpPr>
        <p:spPr>
          <a:xfrm>
            <a:off x="838200" y="292936"/>
            <a:ext cx="10515600" cy="1325563"/>
          </a:xfrm>
        </p:spPr>
        <p:txBody>
          <a:bodyPr/>
          <a:lstStyle/>
          <a:p>
            <a:pPr algn="ctr"/>
            <a:r>
              <a:rPr lang="en-GB" b="1" dirty="0">
                <a:solidFill>
                  <a:srgbClr val="C00000"/>
                </a:solidFill>
                <a:latin typeface="+mn-lt"/>
              </a:rPr>
              <a:t>Aims of a Science &amp; Research Module</a:t>
            </a:r>
          </a:p>
        </p:txBody>
      </p:sp>
      <p:sp>
        <p:nvSpPr>
          <p:cNvPr id="3" name="Platshållare för innehåll 2">
            <a:extLst>
              <a:ext uri="{FF2B5EF4-FFF2-40B4-BE49-F238E27FC236}">
                <a16:creationId xmlns:a16="http://schemas.microsoft.com/office/drawing/2014/main" id="{3753E99F-4AEA-473B-A0A0-A380A380FF09}"/>
              </a:ext>
            </a:extLst>
          </p:cNvPr>
          <p:cNvSpPr>
            <a:spLocks noGrp="1"/>
          </p:cNvSpPr>
          <p:nvPr>
            <p:ph idx="1"/>
          </p:nvPr>
        </p:nvSpPr>
        <p:spPr>
          <a:xfrm>
            <a:off x="838200" y="1618499"/>
            <a:ext cx="10515600" cy="4351338"/>
          </a:xfrm>
        </p:spPr>
        <p:txBody>
          <a:bodyPr>
            <a:noAutofit/>
          </a:bodyPr>
          <a:lstStyle/>
          <a:p>
            <a:pPr marL="0" indent="0">
              <a:spcAft>
                <a:spcPts val="600"/>
              </a:spcAft>
              <a:buNone/>
            </a:pPr>
            <a:r>
              <a:rPr lang="en-GB" sz="2600" b="1" dirty="0"/>
              <a:t>The aim of a proposed Research BP training module is therefore to ensure that:</a:t>
            </a:r>
            <a:endParaRPr lang="en-GB" sz="2600" dirty="0"/>
          </a:p>
          <a:p>
            <a:pPr marL="514350" indent="-514350">
              <a:spcBef>
                <a:spcPts val="0"/>
              </a:spcBef>
              <a:spcAft>
                <a:spcPts val="600"/>
              </a:spcAft>
              <a:buAutoNum type="arabicPeriod" startAt="4"/>
              <a:tabLst>
                <a:tab pos="438150" algn="l"/>
              </a:tabLst>
            </a:pPr>
            <a:r>
              <a:rPr lang="en-GB" sz="2600" dirty="0"/>
              <a:t>Trainees will be able to work independently as a professional Body Psychotherapist and also remain up-to-date and familiar with the latest relevant research in their field;</a:t>
            </a:r>
          </a:p>
          <a:p>
            <a:pPr marL="514350" indent="-514350">
              <a:spcBef>
                <a:spcPts val="0"/>
              </a:spcBef>
              <a:spcAft>
                <a:spcPts val="600"/>
              </a:spcAft>
              <a:buAutoNum type="arabicPeriod" startAt="4"/>
              <a:tabLst>
                <a:tab pos="438150" algn="l"/>
              </a:tabLst>
            </a:pPr>
            <a:r>
              <a:rPr lang="en-GB" sz="2600" dirty="0"/>
              <a:t>Trainees will become able to evaluate relevant research studies and apply any findings into their Body Psychotherapy clinical practice;</a:t>
            </a:r>
          </a:p>
          <a:p>
            <a:pPr marL="514350" indent="-514350">
              <a:spcBef>
                <a:spcPts val="0"/>
              </a:spcBef>
              <a:spcAft>
                <a:spcPts val="600"/>
              </a:spcAft>
              <a:buAutoNum type="arabicPeriod" startAt="6"/>
              <a:tabLst>
                <a:tab pos="438150" algn="l"/>
              </a:tabLst>
            </a:pPr>
            <a:r>
              <a:rPr lang="en-GB" sz="2600" dirty="0"/>
              <a:t>Trainees will join others in a growing awareness of Body Psychotherapy research and its relevance to professional clinical practice; </a:t>
            </a:r>
          </a:p>
          <a:p>
            <a:pPr marL="514350" indent="-514350">
              <a:spcBef>
                <a:spcPts val="0"/>
              </a:spcBef>
              <a:buAutoNum type="arabicPeriod" startAt="6"/>
              <a:tabLst>
                <a:tab pos="438150" algn="l"/>
              </a:tabLst>
            </a:pPr>
            <a:r>
              <a:rPr lang="en-GB" sz="2600" dirty="0"/>
              <a:t>Trainees will become acquainted with research methodologies and will be able to conduct a simple research study or do a case study.</a:t>
            </a:r>
          </a:p>
          <a:p>
            <a:pPr marL="0" indent="0">
              <a:spcBef>
                <a:spcPts val="0"/>
              </a:spcBef>
              <a:buNone/>
            </a:pPr>
            <a:endParaRPr lang="en-GB" sz="2600" dirty="0"/>
          </a:p>
          <a:p>
            <a:pPr marL="514350" indent="-514350">
              <a:spcBef>
                <a:spcPts val="0"/>
              </a:spcBef>
              <a:buAutoNum type="arabicPeriod" startAt="4"/>
              <a:tabLst>
                <a:tab pos="438150" algn="l"/>
              </a:tabLst>
            </a:pPr>
            <a:endParaRPr lang="en-GB" sz="2600" dirty="0"/>
          </a:p>
          <a:p>
            <a:pPr marL="0" indent="0">
              <a:spcBef>
                <a:spcPts val="0"/>
              </a:spcBef>
              <a:buNone/>
            </a:pPr>
            <a:endParaRPr lang="en-GB" sz="2600" dirty="0"/>
          </a:p>
          <a:p>
            <a:pPr marL="0" indent="0">
              <a:spcBef>
                <a:spcPts val="0"/>
              </a:spcBef>
              <a:buNone/>
            </a:pPr>
            <a:endParaRPr lang="en-GB" sz="2600" dirty="0"/>
          </a:p>
          <a:p>
            <a:pPr marL="0" indent="0">
              <a:spcBef>
                <a:spcPts val="0"/>
              </a:spcBef>
              <a:buNone/>
            </a:pPr>
            <a:endParaRPr lang="en-GB" sz="2600" dirty="0"/>
          </a:p>
        </p:txBody>
      </p:sp>
    </p:spTree>
    <p:extLst>
      <p:ext uri="{BB962C8B-B14F-4D97-AF65-F5344CB8AC3E}">
        <p14:creationId xmlns:p14="http://schemas.microsoft.com/office/powerpoint/2010/main" val="3315408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2A87A9-0149-4695-93AF-B29C2FCFED42}"/>
              </a:ext>
            </a:extLst>
          </p:cNvPr>
          <p:cNvSpPr>
            <a:spLocks noGrp="1"/>
          </p:cNvSpPr>
          <p:nvPr>
            <p:ph type="title"/>
          </p:nvPr>
        </p:nvSpPr>
        <p:spPr>
          <a:xfrm>
            <a:off x="838200" y="365125"/>
            <a:ext cx="10515600" cy="866267"/>
          </a:xfrm>
        </p:spPr>
        <p:txBody>
          <a:bodyPr>
            <a:normAutofit/>
          </a:bodyPr>
          <a:lstStyle/>
          <a:p>
            <a:pPr algn="ctr"/>
            <a:r>
              <a:rPr lang="sv-SE" b="1" dirty="0" err="1">
                <a:solidFill>
                  <a:srgbClr val="C00000"/>
                </a:solidFill>
                <a:latin typeface="+mn-lt"/>
              </a:rPr>
              <a:t>About</a:t>
            </a:r>
            <a:r>
              <a:rPr lang="sv-SE" b="1" dirty="0">
                <a:solidFill>
                  <a:srgbClr val="C00000"/>
                </a:solidFill>
                <a:latin typeface="+mn-lt"/>
              </a:rPr>
              <a:t> a Science &amp; Research </a:t>
            </a:r>
            <a:r>
              <a:rPr lang="sv-SE" b="1" dirty="0" err="1">
                <a:solidFill>
                  <a:srgbClr val="C00000"/>
                </a:solidFill>
                <a:latin typeface="+mn-lt"/>
              </a:rPr>
              <a:t>Module</a:t>
            </a:r>
            <a:r>
              <a:rPr lang="sv-SE" sz="2000" b="1" dirty="0">
                <a:latin typeface="+mn-lt"/>
              </a:rPr>
              <a:t>	  </a:t>
            </a:r>
          </a:p>
        </p:txBody>
      </p:sp>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38200" y="1561273"/>
            <a:ext cx="10515600" cy="4351338"/>
          </a:xfrm>
        </p:spPr>
        <p:txBody>
          <a:bodyPr>
            <a:normAutofit lnSpcReduction="10000"/>
          </a:bodyPr>
          <a:lstStyle/>
          <a:p>
            <a:pPr marL="0" lvl="0" indent="0">
              <a:buNone/>
            </a:pPr>
            <a:r>
              <a:rPr lang="en-GB" b="1" dirty="0"/>
              <a:t>Practical Issues:</a:t>
            </a:r>
          </a:p>
          <a:p>
            <a:r>
              <a:rPr lang="en-GB" b="1" dirty="0"/>
              <a:t>How to fulfil the goal </a:t>
            </a:r>
            <a:r>
              <a:rPr lang="en-GB" dirty="0"/>
              <a:t>of trainees becoming more research-informed and competent practitioners?</a:t>
            </a:r>
          </a:p>
          <a:p>
            <a:r>
              <a:rPr lang="en-GB" b="1" dirty="0"/>
              <a:t>What evidence </a:t>
            </a:r>
            <a:r>
              <a:rPr lang="en-GB" dirty="0"/>
              <a:t>do we have to show that what we are doing / teaching / practising actually works?  And … is as good as – or better than – other methods / placebo effect?</a:t>
            </a:r>
          </a:p>
          <a:p>
            <a:r>
              <a:rPr lang="en-GB" b="1" dirty="0"/>
              <a:t>How</a:t>
            </a:r>
            <a:r>
              <a:rPr lang="en-GB" dirty="0"/>
              <a:t> do we help BP practitioners improve?</a:t>
            </a:r>
          </a:p>
          <a:p>
            <a:r>
              <a:rPr lang="en-GB" b="1" dirty="0"/>
              <a:t>How much </a:t>
            </a:r>
            <a:r>
              <a:rPr lang="en-GB" dirty="0"/>
              <a:t>course time might be needed for a S&amp;R module?</a:t>
            </a:r>
          </a:p>
          <a:p>
            <a:r>
              <a:rPr lang="en-GB" b="1" dirty="0"/>
              <a:t>How - or who by </a:t>
            </a:r>
            <a:r>
              <a:rPr lang="en-GB" dirty="0"/>
              <a:t>- can such a module be taught?</a:t>
            </a:r>
          </a:p>
          <a:p>
            <a:r>
              <a:rPr lang="en-GB" b="1" dirty="0"/>
              <a:t>What</a:t>
            </a:r>
            <a:r>
              <a:rPr lang="en-GB" dirty="0"/>
              <a:t> are the consequences of </a:t>
            </a:r>
            <a:r>
              <a:rPr lang="en-GB" b="1" u="sng" dirty="0"/>
              <a:t>not</a:t>
            </a:r>
            <a:r>
              <a:rPr lang="en-GB" dirty="0"/>
              <a:t> teaching such a module?</a:t>
            </a:r>
          </a:p>
        </p:txBody>
      </p:sp>
    </p:spTree>
    <p:extLst>
      <p:ext uri="{BB962C8B-B14F-4D97-AF65-F5344CB8AC3E}">
        <p14:creationId xmlns:p14="http://schemas.microsoft.com/office/powerpoint/2010/main" val="1020221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70F1A19C-E67C-466E-8D06-70FCD716ABE7}"/>
              </a:ext>
            </a:extLst>
          </p:cNvPr>
          <p:cNvSpPr>
            <a:spLocks noGrp="1"/>
          </p:cNvSpPr>
          <p:nvPr>
            <p:ph type="title"/>
          </p:nvPr>
        </p:nvSpPr>
        <p:spPr>
          <a:xfrm>
            <a:off x="838200" y="365125"/>
            <a:ext cx="10515600" cy="1052709"/>
          </a:xfrm>
        </p:spPr>
        <p:txBody>
          <a:bodyPr/>
          <a:lstStyle/>
          <a:p>
            <a:r>
              <a:rPr lang="sv-SE" b="1" dirty="0"/>
              <a:t>				</a:t>
            </a:r>
            <a:r>
              <a:rPr lang="sv-SE" b="1" dirty="0" err="1">
                <a:solidFill>
                  <a:srgbClr val="C00000"/>
                </a:solidFill>
                <a:latin typeface="Times New Roman" panose="02020603050405020304" pitchFamily="18" charset="0"/>
                <a:cs typeface="Times New Roman" panose="02020603050405020304" pitchFamily="18" charset="0"/>
              </a:rPr>
              <a:t>Introduction</a:t>
            </a:r>
            <a:endParaRPr lang="sv-SE" b="1" dirty="0">
              <a:solidFill>
                <a:srgbClr val="C00000"/>
              </a:solidFill>
              <a:latin typeface="Times New Roman" panose="02020603050405020304" pitchFamily="18" charset="0"/>
              <a:cs typeface="Times New Roman" panose="02020603050405020304" pitchFamily="18" charset="0"/>
            </a:endParaRPr>
          </a:p>
        </p:txBody>
      </p:sp>
      <p:sp>
        <p:nvSpPr>
          <p:cNvPr id="5" name="Platshållare för innehåll 4">
            <a:extLst>
              <a:ext uri="{FF2B5EF4-FFF2-40B4-BE49-F238E27FC236}">
                <a16:creationId xmlns:a16="http://schemas.microsoft.com/office/drawing/2014/main" id="{013638C2-72FA-4465-950E-AE15665DE34D}"/>
              </a:ext>
            </a:extLst>
          </p:cNvPr>
          <p:cNvSpPr>
            <a:spLocks noGrp="1"/>
          </p:cNvSpPr>
          <p:nvPr>
            <p:ph idx="1"/>
          </p:nvPr>
        </p:nvSpPr>
        <p:spPr>
          <a:xfrm>
            <a:off x="1019175" y="1720850"/>
            <a:ext cx="10515600" cy="4351338"/>
          </a:xfrm>
        </p:spPr>
        <p:txBody>
          <a:bodyPr>
            <a:normAutofit fontScale="85000" lnSpcReduction="20000"/>
          </a:bodyPr>
          <a:lstStyle/>
          <a:p>
            <a:pPr marL="0" indent="0" algn="just">
              <a:lnSpc>
                <a:spcPct val="120000"/>
              </a:lnSpc>
              <a:buNone/>
            </a:pPr>
            <a:r>
              <a:rPr lang="en-GB" sz="3500" dirty="0">
                <a:latin typeface="Times New Roman" panose="02020603050405020304" pitchFamily="18" charset="0"/>
                <a:cs typeface="Times New Roman" panose="02020603050405020304" pitchFamily="18" charset="0"/>
              </a:rPr>
              <a:t>To remain coherent with the requirements of a modern, professional psychotherapist and with the EABP as a European Body Psychotherapist, you need to be </a:t>
            </a:r>
            <a:r>
              <a:rPr lang="en-GB" sz="3500">
                <a:latin typeface="Times New Roman" panose="02020603050405020304" pitchFamily="18" charset="0"/>
                <a:cs typeface="Times New Roman" panose="02020603050405020304" pitchFamily="18" charset="0"/>
              </a:rPr>
              <a:t>using validated, </a:t>
            </a:r>
            <a:r>
              <a:rPr lang="en-GB" sz="3500" dirty="0">
                <a:latin typeface="Times New Roman" panose="02020603050405020304" pitchFamily="18" charset="0"/>
                <a:cs typeface="Times New Roman" panose="02020603050405020304" pitchFamily="18" charset="0"/>
              </a:rPr>
              <a:t>relevant and appropriate methods</a:t>
            </a:r>
            <a:r>
              <a:rPr lang="sv-SE" sz="3500" dirty="0">
                <a:latin typeface="Times New Roman" panose="02020603050405020304" pitchFamily="18" charset="0"/>
                <a:cs typeface="Times New Roman" panose="02020603050405020304" pitchFamily="18" charset="0"/>
              </a:rPr>
              <a:t> </a:t>
            </a:r>
            <a:r>
              <a:rPr lang="en-GB" sz="3500" dirty="0">
                <a:latin typeface="Times New Roman" panose="02020603050405020304" pitchFamily="18" charset="0"/>
                <a:cs typeface="Times New Roman" panose="02020603050405020304" pitchFamily="18" charset="0"/>
              </a:rPr>
              <a:t>in your practice. You may also need to be familiar with and to remain up-to-date with any new research findings, and be able to assess any new research that might inform your professional practice. You therefore need to learn the language of Science and Research, which </a:t>
            </a:r>
            <a:r>
              <a:rPr lang="en-GB" sz="3600" dirty="0">
                <a:latin typeface="Times New Roman" panose="02020603050405020304" pitchFamily="18" charset="0"/>
                <a:cs typeface="Times New Roman" panose="02020603050405020304" pitchFamily="18" charset="0"/>
              </a:rPr>
              <a:t>is why we are presenting this module.</a:t>
            </a:r>
            <a:endParaRPr lang="sv-SE"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515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38200" y="1282304"/>
            <a:ext cx="10515600" cy="4351338"/>
          </a:xfrm>
        </p:spPr>
        <p:txBody>
          <a:bodyPr>
            <a:noAutofit/>
          </a:bodyPr>
          <a:lstStyle/>
          <a:p>
            <a:pPr marL="514350" lvl="0" indent="-514350">
              <a:buFont typeface="+mj-lt"/>
              <a:buAutoNum type="arabicPeriod"/>
            </a:pPr>
            <a:r>
              <a:rPr lang="en-GB" sz="1800" dirty="0"/>
              <a:t>This Introductory PowerPoint Presentation</a:t>
            </a:r>
          </a:p>
          <a:p>
            <a:pPr marL="514350" indent="-514350">
              <a:buFont typeface="+mj-lt"/>
              <a:buAutoNum type="arabicPeriod"/>
            </a:pPr>
            <a:r>
              <a:rPr lang="en-GB" sz="1800" dirty="0">
                <a:solidFill>
                  <a:srgbClr val="C00000"/>
                </a:solidFill>
              </a:rPr>
              <a:t>Ideal Content &amp; Structure of a S &amp; R Training Module </a:t>
            </a:r>
          </a:p>
          <a:p>
            <a:pPr marL="514350" lvl="0" indent="-514350">
              <a:buFont typeface="+mj-lt"/>
              <a:buAutoNum type="arabicPeriod"/>
            </a:pPr>
            <a:r>
              <a:rPr lang="en-GB" sz="1800" dirty="0">
                <a:solidFill>
                  <a:srgbClr val="C00000"/>
                </a:solidFill>
              </a:rPr>
              <a:t>Article by Rae Johnson: ‘Somatic Psychotherapy and Research: Walking the common ground </a:t>
            </a:r>
            <a:endParaRPr lang="en-GB" sz="1800" i="1" dirty="0">
              <a:solidFill>
                <a:srgbClr val="C00000"/>
              </a:solidFill>
            </a:endParaRPr>
          </a:p>
          <a:p>
            <a:pPr marL="514350" lvl="0" indent="-514350">
              <a:buFont typeface="+mj-lt"/>
              <a:buAutoNum type="arabicPeriod"/>
            </a:pPr>
            <a:r>
              <a:rPr lang="en-GB" sz="1800" dirty="0">
                <a:solidFill>
                  <a:srgbClr val="C00000"/>
                </a:solidFill>
              </a:rPr>
              <a:t>Different Types of Research Appropriate for Body Psychotherapy </a:t>
            </a:r>
          </a:p>
          <a:p>
            <a:pPr marL="0" lvl="0" indent="0">
              <a:buNone/>
              <a:tabLst>
                <a:tab pos="527050" algn="l"/>
              </a:tabLst>
            </a:pPr>
            <a:r>
              <a:rPr lang="en-GB" sz="1800" dirty="0"/>
              <a:t>5.	Research Skills and Competences in Theory and Practice</a:t>
            </a:r>
          </a:p>
          <a:p>
            <a:pPr marL="514350" indent="-514350">
              <a:buNone/>
            </a:pPr>
            <a:r>
              <a:rPr lang="en-GB" sz="1800" dirty="0">
                <a:solidFill>
                  <a:srgbClr val="C00000"/>
                </a:solidFill>
              </a:rPr>
              <a:t>6a.	</a:t>
            </a:r>
            <a:r>
              <a:rPr lang="en-GB" sz="1800" dirty="0"/>
              <a:t>Problem-Based Learning</a:t>
            </a:r>
          </a:p>
          <a:p>
            <a:pPr marL="514350" lvl="0" indent="-514350">
              <a:buNone/>
            </a:pPr>
            <a:r>
              <a:rPr lang="en-GB" sz="1800" dirty="0">
                <a:solidFill>
                  <a:srgbClr val="C00000"/>
                </a:solidFill>
              </a:rPr>
              <a:t>6b.	More about Problem-Based Learning</a:t>
            </a:r>
          </a:p>
          <a:p>
            <a:pPr marL="0" lvl="0" indent="0">
              <a:buNone/>
              <a:tabLst>
                <a:tab pos="527050" algn="l"/>
              </a:tabLst>
            </a:pPr>
            <a:r>
              <a:rPr lang="en-GB" sz="1800" dirty="0"/>
              <a:t>7.	Process and Outcome Research </a:t>
            </a:r>
          </a:p>
          <a:p>
            <a:pPr marL="0" lvl="0" indent="0">
              <a:buNone/>
              <a:tabLst>
                <a:tab pos="527050" algn="l"/>
              </a:tabLst>
            </a:pPr>
            <a:r>
              <a:rPr lang="en-GB" sz="1800" dirty="0">
                <a:solidFill>
                  <a:srgbClr val="C00000"/>
                </a:solidFill>
              </a:rPr>
              <a:t>8.	</a:t>
            </a:r>
            <a:r>
              <a:rPr lang="en-GB" sz="1800" dirty="0"/>
              <a:t>Different Body-Oriented Assessment Scales</a:t>
            </a:r>
          </a:p>
          <a:p>
            <a:pPr marL="514350" lvl="0" indent="-514350">
              <a:buAutoNum type="arabicPeriod" startAt="9"/>
              <a:tabLst>
                <a:tab pos="527050" algn="l"/>
              </a:tabLst>
            </a:pPr>
            <a:r>
              <a:rPr lang="en-GB" sz="1800" dirty="0">
                <a:solidFill>
                  <a:srgbClr val="C00000"/>
                </a:solidFill>
              </a:rPr>
              <a:t>Feedback Informed Therapy: How to Improve One’s Practice </a:t>
            </a:r>
          </a:p>
          <a:p>
            <a:pPr marL="514350" lvl="0" indent="-514350">
              <a:buAutoNum type="arabicPeriod" startAt="9"/>
              <a:tabLst>
                <a:tab pos="527050" algn="l"/>
              </a:tabLst>
            </a:pPr>
            <a:r>
              <a:rPr lang="en-GB" sz="1800" dirty="0">
                <a:solidFill>
                  <a:srgbClr val="C00000"/>
                </a:solidFill>
              </a:rPr>
              <a:t>Article by Jennifer </a:t>
            </a:r>
            <a:r>
              <a:rPr lang="en-GB" sz="1800" dirty="0" err="1">
                <a:solidFill>
                  <a:srgbClr val="C00000"/>
                </a:solidFill>
              </a:rPr>
              <a:t>Tantia</a:t>
            </a:r>
            <a:r>
              <a:rPr lang="en-GB" sz="1800" dirty="0">
                <a:solidFill>
                  <a:srgbClr val="C00000"/>
                </a:solidFill>
              </a:rPr>
              <a:t>: ‘Towards A BP Research Paradigm’</a:t>
            </a:r>
          </a:p>
          <a:p>
            <a:pPr marL="0" lvl="0" indent="0">
              <a:buNone/>
              <a:tabLst>
                <a:tab pos="527050" algn="l"/>
              </a:tabLst>
            </a:pPr>
            <a:r>
              <a:rPr lang="en-GB" sz="1800" dirty="0"/>
              <a:t>11.	Article by </a:t>
            </a:r>
            <a:r>
              <a:rPr lang="en-GB" sz="1800" dirty="0" err="1"/>
              <a:t>Panhofer</a:t>
            </a:r>
            <a:r>
              <a:rPr lang="en-GB" sz="1800" dirty="0"/>
              <a:t> &amp; Payne: </a:t>
            </a:r>
            <a:r>
              <a:rPr lang="en-GB" sz="1800" dirty="0" err="1"/>
              <a:t>Languaging</a:t>
            </a:r>
            <a:r>
              <a:rPr lang="en-GB" sz="1800" dirty="0"/>
              <a:t> the Embodied Experience’</a:t>
            </a:r>
          </a:p>
          <a:p>
            <a:pPr marL="0" lvl="0" indent="0">
              <a:buNone/>
              <a:tabLst>
                <a:tab pos="527050" algn="l"/>
              </a:tabLst>
            </a:pPr>
            <a:r>
              <a:rPr lang="en-GB" sz="1800" dirty="0">
                <a:solidFill>
                  <a:srgbClr val="C00000"/>
                </a:solidFill>
              </a:rPr>
              <a:t>12a.	Qualitative Research Resources – literature list</a:t>
            </a:r>
          </a:p>
          <a:p>
            <a:pPr marL="0" lvl="0" indent="0">
              <a:buNone/>
              <a:tabLst>
                <a:tab pos="527050" algn="l"/>
              </a:tabLst>
            </a:pPr>
            <a:r>
              <a:rPr lang="en-GB" sz="1800" dirty="0"/>
              <a:t>12b.	The Evidence-Base for Body Psychotherapy </a:t>
            </a:r>
          </a:p>
        </p:txBody>
      </p:sp>
      <p:sp>
        <p:nvSpPr>
          <p:cNvPr id="6" name="Title 5">
            <a:extLst>
              <a:ext uri="{FF2B5EF4-FFF2-40B4-BE49-F238E27FC236}">
                <a16:creationId xmlns:a16="http://schemas.microsoft.com/office/drawing/2014/main" id="{4CDA7539-9F1B-B448-8E7F-31175A9CD53E}"/>
              </a:ext>
            </a:extLst>
          </p:cNvPr>
          <p:cNvSpPr>
            <a:spLocks noGrp="1"/>
          </p:cNvSpPr>
          <p:nvPr>
            <p:ph type="title"/>
          </p:nvPr>
        </p:nvSpPr>
        <p:spPr>
          <a:xfrm>
            <a:off x="838200" y="235710"/>
            <a:ext cx="10515600" cy="1325563"/>
          </a:xfrm>
        </p:spPr>
        <p:txBody>
          <a:bodyPr/>
          <a:lstStyle/>
          <a:p>
            <a:pPr algn="ctr">
              <a:lnSpc>
                <a:spcPct val="100000"/>
              </a:lnSpc>
            </a:pPr>
            <a:r>
              <a:rPr lang="en-US" b="1" dirty="0">
                <a:solidFill>
                  <a:srgbClr val="C00000"/>
                </a:solidFill>
                <a:latin typeface="+mn-lt"/>
              </a:rPr>
              <a:t>Contents of the Science &amp; Research Module</a:t>
            </a:r>
          </a:p>
        </p:txBody>
      </p:sp>
    </p:spTree>
    <p:extLst>
      <p:ext uri="{BB962C8B-B14F-4D97-AF65-F5344CB8AC3E}">
        <p14:creationId xmlns:p14="http://schemas.microsoft.com/office/powerpoint/2010/main" val="26977753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a:extLst>
              <a:ext uri="{FF2B5EF4-FFF2-40B4-BE49-F238E27FC236}">
                <a16:creationId xmlns:a16="http://schemas.microsoft.com/office/drawing/2014/main" id="{714A8E70-F931-244C-A689-EB4A07EA4682}"/>
              </a:ext>
            </a:extLst>
          </p:cNvPr>
          <p:cNvPicPr>
            <a:picLocks noGrp="1" noChangeAspect="1"/>
          </p:cNvPicPr>
          <p:nvPr>
            <p:ph idx="1"/>
          </p:nvPr>
        </p:nvPicPr>
        <p:blipFill>
          <a:blip r:embed="rId3"/>
          <a:stretch>
            <a:fillRect/>
          </a:stretch>
        </p:blipFill>
        <p:spPr>
          <a:xfrm>
            <a:off x="1422521" y="0"/>
            <a:ext cx="9693408" cy="6858000"/>
          </a:xfrm>
        </p:spPr>
      </p:pic>
      <p:sp>
        <p:nvSpPr>
          <p:cNvPr id="13" name="Rectangle 12">
            <a:extLst>
              <a:ext uri="{FF2B5EF4-FFF2-40B4-BE49-F238E27FC236}">
                <a16:creationId xmlns:a16="http://schemas.microsoft.com/office/drawing/2014/main" id="{243E6BB8-DAB1-3948-8EAA-BD2A1AF602FE}"/>
              </a:ext>
            </a:extLst>
          </p:cNvPr>
          <p:cNvSpPr/>
          <p:nvPr/>
        </p:nvSpPr>
        <p:spPr>
          <a:xfrm>
            <a:off x="4169643" y="6145085"/>
            <a:ext cx="4199163" cy="584775"/>
          </a:xfrm>
          <a:prstGeom prst="rect">
            <a:avLst/>
          </a:prstGeom>
        </p:spPr>
        <p:txBody>
          <a:bodyPr wrap="none">
            <a:spAutoFit/>
          </a:bodyPr>
          <a:lstStyle/>
          <a:p>
            <a:pPr algn="ctr"/>
            <a:r>
              <a:rPr lang="en-US" sz="1600" dirty="0"/>
              <a:t>Christina Bader Johansson &amp; Courtenay Young</a:t>
            </a:r>
          </a:p>
          <a:p>
            <a:pPr algn="ctr"/>
            <a:r>
              <a:rPr lang="en-US" sz="1600" dirty="0"/>
              <a:t>EABP Science &amp; Research Committee 2021-2022</a:t>
            </a:r>
            <a:endParaRPr lang="sv-SE" sz="1600" dirty="0"/>
          </a:p>
        </p:txBody>
      </p:sp>
    </p:spTree>
    <p:extLst>
      <p:ext uri="{BB962C8B-B14F-4D97-AF65-F5344CB8AC3E}">
        <p14:creationId xmlns:p14="http://schemas.microsoft.com/office/powerpoint/2010/main" val="339937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8519D6-4956-624A-9095-0766DEB89B6E}"/>
              </a:ext>
            </a:extLst>
          </p:cNvPr>
          <p:cNvSpPr>
            <a:spLocks noGrp="1"/>
          </p:cNvSpPr>
          <p:nvPr>
            <p:ph idx="1"/>
          </p:nvPr>
        </p:nvSpPr>
        <p:spPr>
          <a:xfrm>
            <a:off x="838200" y="532434"/>
            <a:ext cx="10515600" cy="5685485"/>
          </a:xfrm>
        </p:spPr>
        <p:txBody>
          <a:bodyPr>
            <a:normAutofit lnSpcReduction="10000"/>
          </a:bodyPr>
          <a:lstStyle/>
          <a:p>
            <a:pPr marL="0" indent="0" algn="ctr">
              <a:spcBef>
                <a:spcPts val="0"/>
              </a:spcBef>
              <a:spcAft>
                <a:spcPts val="1800"/>
              </a:spcAft>
              <a:buNone/>
            </a:pPr>
            <a:r>
              <a:rPr lang="en-GB" sz="3000" b="1" dirty="0">
                <a:solidFill>
                  <a:srgbClr val="C00000"/>
                </a:solidFill>
                <a:latin typeface="Times New Roman" panose="02020603050405020304" pitchFamily="18" charset="0"/>
                <a:cs typeface="Times New Roman" panose="02020603050405020304" pitchFamily="18" charset="0"/>
              </a:rPr>
              <a:t>RATIONALE FOR THE PROPOSAL</a:t>
            </a:r>
          </a:p>
          <a:p>
            <a:pPr marL="0" indent="0">
              <a:spcBef>
                <a:spcPts val="0"/>
              </a:spcBef>
              <a:buNone/>
            </a:pPr>
            <a:endParaRPr lang="en-GB" sz="1800" dirty="0">
              <a:solidFill>
                <a:srgbClr val="FF0000"/>
              </a:solidFill>
              <a:latin typeface="Times New Roman" panose="02020603050405020304" pitchFamily="18" charset="0"/>
              <a:cs typeface="Times New Roman" panose="02020603050405020304" pitchFamily="18" charset="0"/>
            </a:endParaRPr>
          </a:p>
          <a:p>
            <a:pPr marL="0" indent="0">
              <a:spcBef>
                <a:spcPts val="0"/>
              </a:spcBef>
              <a:spcAft>
                <a:spcPts val="600"/>
              </a:spcAft>
              <a:buNone/>
            </a:pPr>
            <a:r>
              <a:rPr lang="en-GB" sz="1800" dirty="0">
                <a:latin typeface="Times New Roman" panose="02020603050405020304" pitchFamily="18" charset="0"/>
                <a:cs typeface="Times New Roman" panose="02020603050405020304" pitchFamily="18" charset="0"/>
              </a:rPr>
              <a:t>In order to remain coherent with the requirements of: </a:t>
            </a:r>
          </a:p>
          <a:p>
            <a:pPr marL="361950" indent="0">
              <a:lnSpc>
                <a:spcPct val="100000"/>
              </a:lnSpc>
              <a:spcBef>
                <a:spcPts val="0"/>
              </a:spcBef>
              <a:spcAft>
                <a:spcPts val="600"/>
              </a:spcAft>
              <a:buNone/>
            </a:pPr>
            <a:r>
              <a:rPr lang="en-GB" sz="1800" dirty="0">
                <a:latin typeface="Times New Roman" panose="02020603050405020304" pitchFamily="18" charset="0"/>
                <a:cs typeface="Times New Roman" panose="02020603050405020304" pitchFamily="18" charset="0"/>
              </a:rPr>
              <a:t>  </a:t>
            </a:r>
            <a:r>
              <a:rPr lang="en-GB" sz="1800" b="1" dirty="0">
                <a:latin typeface="Times New Roman" panose="02020603050405020304" pitchFamily="18" charset="0"/>
                <a:cs typeface="Times New Roman" panose="02020603050405020304" pitchFamily="18" charset="0"/>
              </a:rPr>
              <a:t>(</a:t>
            </a:r>
            <a:r>
              <a:rPr lang="en-GB" sz="1800" b="1" dirty="0" err="1">
                <a:latin typeface="Times New Roman" panose="02020603050405020304" pitchFamily="18" charset="0"/>
                <a:cs typeface="Times New Roman" panose="02020603050405020304" pitchFamily="18" charset="0"/>
              </a:rPr>
              <a:t>i</a:t>
            </a:r>
            <a:r>
              <a:rPr lang="en-GB" sz="1800" b="1" dirty="0">
                <a:latin typeface="Times New Roman" panose="02020603050405020304" pitchFamily="18" charset="0"/>
                <a:cs typeface="Times New Roman" panose="02020603050405020304" pitchFamily="18" charset="0"/>
              </a:rPr>
              <a:t>) </a:t>
            </a:r>
            <a:r>
              <a:rPr lang="en-GB" sz="1800" dirty="0">
                <a:latin typeface="Times New Roman" panose="02020603050405020304" pitchFamily="18" charset="0"/>
                <a:cs typeface="Times New Roman" panose="02020603050405020304" pitchFamily="18" charset="0"/>
              </a:rPr>
              <a:t>	</a:t>
            </a:r>
            <a:r>
              <a:rPr lang="en-GB" sz="1800" b="1" dirty="0">
                <a:solidFill>
                  <a:srgbClr val="C00000"/>
                </a:solidFill>
                <a:latin typeface="Times New Roman" panose="02020603050405020304" pitchFamily="18" charset="0"/>
                <a:cs typeface="Times New Roman" panose="02020603050405020304" pitchFamily="18" charset="0"/>
              </a:rPr>
              <a:t>modern, up-to-date, professional</a:t>
            </a:r>
            <a:r>
              <a:rPr lang="en-GB" sz="1800" dirty="0">
                <a:solidFill>
                  <a:srgbClr val="C00000"/>
                </a:solidFill>
                <a:latin typeface="Times New Roman" panose="02020603050405020304" pitchFamily="18" charset="0"/>
                <a:cs typeface="Times New Roman" panose="02020603050405020304" pitchFamily="18" charset="0"/>
              </a:rPr>
              <a:t> </a:t>
            </a:r>
            <a:r>
              <a:rPr lang="en-GB" sz="1800" dirty="0">
                <a:latin typeface="Times New Roman" panose="02020603050405020304" pitchFamily="18" charset="0"/>
                <a:cs typeface="Times New Roman" panose="02020603050405020304" pitchFamily="18" charset="0"/>
              </a:rPr>
              <a:t>psychotherapy practice, and</a:t>
            </a:r>
          </a:p>
          <a:p>
            <a:pPr marL="361950" indent="0" algn="just">
              <a:lnSpc>
                <a:spcPct val="100000"/>
              </a:lnSpc>
              <a:spcBef>
                <a:spcPts val="0"/>
              </a:spcBef>
              <a:spcAft>
                <a:spcPts val="600"/>
              </a:spcAft>
              <a:buNone/>
            </a:pPr>
            <a:r>
              <a:rPr lang="en-GB" sz="1800" dirty="0">
                <a:latin typeface="Times New Roman" panose="02020603050405020304" pitchFamily="18" charset="0"/>
                <a:cs typeface="Times New Roman" panose="02020603050405020304" pitchFamily="18" charset="0"/>
              </a:rPr>
              <a:t> </a:t>
            </a:r>
            <a:r>
              <a:rPr lang="en-GB" sz="1800" b="1" dirty="0">
                <a:latin typeface="Times New Roman" panose="02020603050405020304" pitchFamily="18" charset="0"/>
                <a:cs typeface="Times New Roman" panose="02020603050405020304" pitchFamily="18" charset="0"/>
              </a:rPr>
              <a:t>(ii)	</a:t>
            </a:r>
            <a:r>
              <a:rPr lang="en-GB" sz="1800" dirty="0">
                <a:latin typeface="Times New Roman" panose="02020603050405020304" pitchFamily="18" charset="0"/>
                <a:cs typeface="Times New Roman" panose="02020603050405020304" pitchFamily="18" charset="0"/>
              </a:rPr>
              <a:t>the </a:t>
            </a:r>
            <a:r>
              <a:rPr lang="en-GB" sz="1800" b="1" dirty="0">
                <a:solidFill>
                  <a:srgbClr val="C00000"/>
                </a:solidFill>
                <a:latin typeface="Times New Roman" panose="02020603050405020304" pitchFamily="18" charset="0"/>
                <a:cs typeface="Times New Roman" panose="02020603050405020304" pitchFamily="18" charset="0"/>
              </a:rPr>
              <a:t>professional competencies</a:t>
            </a:r>
            <a:r>
              <a:rPr lang="en-GB" sz="1800" dirty="0">
                <a:latin typeface="Times New Roman" panose="02020603050405020304" pitchFamily="18" charset="0"/>
                <a:cs typeface="Times New Roman" panose="02020603050405020304" pitchFamily="18" charset="0"/>
              </a:rPr>
              <a:t> of the European Association of Psychotherapy (</a:t>
            </a:r>
            <a:r>
              <a:rPr lang="en-GB" sz="1800" b="1" dirty="0">
                <a:latin typeface="Times New Roman" panose="02020603050405020304" pitchFamily="18" charset="0"/>
                <a:cs typeface="Times New Roman" panose="02020603050405020304" pitchFamily="18" charset="0"/>
              </a:rPr>
              <a:t>EAP</a:t>
            </a:r>
            <a:r>
              <a:rPr lang="en-GB" sz="1800" dirty="0">
                <a:latin typeface="Times New Roman" panose="02020603050405020304" pitchFamily="18" charset="0"/>
                <a:cs typeface="Times New Roman" panose="02020603050405020304" pitchFamily="18" charset="0"/>
              </a:rPr>
              <a:t>), and </a:t>
            </a:r>
          </a:p>
          <a:p>
            <a:pPr marL="361950" indent="0" algn="just">
              <a:spcBef>
                <a:spcPts val="0"/>
              </a:spcBef>
              <a:spcAft>
                <a:spcPts val="600"/>
              </a:spcAft>
              <a:buNone/>
            </a:pPr>
            <a:r>
              <a:rPr lang="en-GB" sz="1800" b="1" dirty="0">
                <a:latin typeface="Times New Roman" panose="02020603050405020304" pitchFamily="18" charset="0"/>
                <a:cs typeface="Times New Roman" panose="02020603050405020304" pitchFamily="18" charset="0"/>
              </a:rPr>
              <a:t>(iii)	</a:t>
            </a:r>
            <a:r>
              <a:rPr lang="en-GB" sz="1800" dirty="0">
                <a:latin typeface="Times New Roman" panose="02020603050405020304" pitchFamily="18" charset="0"/>
                <a:cs typeface="Times New Roman" panose="02020603050405020304" pitchFamily="18" charset="0"/>
              </a:rPr>
              <a:t>the European Association of Body Psychotherapy (</a:t>
            </a:r>
            <a:r>
              <a:rPr lang="en-GB" sz="1800" b="1" dirty="0">
                <a:latin typeface="Times New Roman" panose="02020603050405020304" pitchFamily="18" charset="0"/>
                <a:cs typeface="Times New Roman" panose="02020603050405020304" pitchFamily="18" charset="0"/>
              </a:rPr>
              <a:t>EABP</a:t>
            </a:r>
            <a:r>
              <a:rPr lang="en-GB" sz="1800" dirty="0">
                <a:latin typeface="Times New Roman" panose="02020603050405020304" pitchFamily="18" charset="0"/>
                <a:cs typeface="Times New Roman" panose="02020603050405020304" pitchFamily="18" charset="0"/>
              </a:rPr>
              <a:t>) </a:t>
            </a:r>
            <a:r>
              <a:rPr lang="en-GB" sz="1800" b="1" dirty="0">
                <a:solidFill>
                  <a:srgbClr val="C00000"/>
                </a:solidFill>
                <a:latin typeface="Times New Roman" panose="02020603050405020304" pitchFamily="18" charset="0"/>
                <a:cs typeface="Times New Roman" panose="02020603050405020304" pitchFamily="18" charset="0"/>
              </a:rPr>
              <a:t>revised training standards</a:t>
            </a:r>
            <a:r>
              <a:rPr lang="en-GB" sz="1800" dirty="0">
                <a:latin typeface="Times New Roman" panose="02020603050405020304" pitchFamily="18" charset="0"/>
                <a:cs typeface="Times New Roman" panose="02020603050405020304" pitchFamily="18" charset="0"/>
              </a:rPr>
              <a:t>, </a:t>
            </a:r>
            <a:endParaRPr lang="en-GB" sz="1800" b="1" dirty="0">
              <a:latin typeface="Times New Roman" panose="02020603050405020304" pitchFamily="18" charset="0"/>
              <a:cs typeface="Times New Roman" panose="02020603050405020304" pitchFamily="18" charset="0"/>
            </a:endParaRPr>
          </a:p>
          <a:p>
            <a:pPr marL="0" indent="0" algn="just">
              <a:spcBef>
                <a:spcPts val="0"/>
              </a:spcBef>
              <a:buNone/>
            </a:pPr>
            <a:r>
              <a:rPr lang="en-GB" sz="1800" dirty="0">
                <a:latin typeface="Times New Roman" panose="02020603050405020304" pitchFamily="18" charset="0"/>
                <a:cs typeface="Times New Roman" panose="02020603050405020304" pitchFamily="18" charset="0"/>
              </a:rPr>
              <a:t>	… in your professional practice as a European Body Psychotherapist, you </a:t>
            </a:r>
            <a:r>
              <a:rPr lang="en-GB" sz="1800" b="1" dirty="0">
                <a:latin typeface="Times New Roman" panose="02020603050405020304" pitchFamily="18" charset="0"/>
                <a:cs typeface="Times New Roman" panose="02020603050405020304" pitchFamily="18" charset="0"/>
              </a:rPr>
              <a:t>would now need</a:t>
            </a:r>
            <a:r>
              <a:rPr lang="en-GB" sz="1800" dirty="0">
                <a:latin typeface="Times New Roman" panose="02020603050405020304" pitchFamily="18" charset="0"/>
                <a:cs typeface="Times New Roman" panose="02020603050405020304" pitchFamily="18" charset="0"/>
              </a:rPr>
              <a:t> to be able to comprehend and utilise any basic, appropriate and/or relevant research findings in psychotherapy as a whole; </a:t>
            </a:r>
            <a:r>
              <a:rPr lang="en-GB" sz="1800" b="1" dirty="0">
                <a:latin typeface="Times New Roman" panose="02020603050405020304" pitchFamily="18" charset="0"/>
                <a:cs typeface="Times New Roman" panose="02020603050405020304" pitchFamily="18" charset="0"/>
              </a:rPr>
              <a:t>and</a:t>
            </a:r>
            <a:r>
              <a:rPr lang="en-GB" sz="1800" dirty="0">
                <a:latin typeface="Times New Roman" panose="02020603050405020304" pitchFamily="18" charset="0"/>
                <a:cs typeface="Times New Roman" panose="02020603050405020304" pitchFamily="18" charset="0"/>
              </a:rPr>
              <a:t> to be aware of any recent research finding that might affect your practice.</a:t>
            </a:r>
          </a:p>
          <a:p>
            <a:pPr marL="0" indent="0" algn="just">
              <a:spcBef>
                <a:spcPts val="0"/>
              </a:spcBef>
              <a:buNone/>
            </a:pPr>
            <a:endParaRPr lang="en-GB" sz="1800" dirty="0">
              <a:latin typeface="Times New Roman" panose="02020603050405020304" pitchFamily="18" charset="0"/>
              <a:cs typeface="Times New Roman" panose="02020603050405020304" pitchFamily="18" charset="0"/>
            </a:endParaRPr>
          </a:p>
          <a:p>
            <a:pPr marL="0" indent="0" algn="just">
              <a:spcBef>
                <a:spcPts val="0"/>
              </a:spcBef>
              <a:buNone/>
            </a:pPr>
            <a:r>
              <a:rPr lang="en-GB" sz="1800" dirty="0">
                <a:latin typeface="Times New Roman" panose="02020603050405020304" pitchFamily="18" charset="0"/>
                <a:cs typeface="Times New Roman" panose="02020603050405020304" pitchFamily="18" charset="0"/>
              </a:rPr>
              <a:t>Ideally, you should be able to utilise relevant “evidence-based practice” methods and resources</a:t>
            </a:r>
            <a:r>
              <a:rPr lang="sv-SE" sz="1800" dirty="0">
                <a:latin typeface="Times New Roman" panose="02020603050405020304" pitchFamily="18" charset="0"/>
                <a:cs typeface="Times New Roman" panose="02020603050405020304" pitchFamily="18" charset="0"/>
              </a:rPr>
              <a:t> </a:t>
            </a:r>
            <a:r>
              <a:rPr lang="en-GB" sz="1800" dirty="0">
                <a:latin typeface="Times New Roman" panose="02020603050405020304" pitchFamily="18" charset="0"/>
                <a:cs typeface="Times New Roman" panose="02020603050405020304" pitchFamily="18" charset="0"/>
              </a:rPr>
              <a:t>in your career as a professional Body Psychotherapy. </a:t>
            </a:r>
          </a:p>
          <a:p>
            <a:pPr marL="0" indent="0" algn="just">
              <a:spcBef>
                <a:spcPts val="1600"/>
              </a:spcBef>
              <a:buNone/>
            </a:pPr>
            <a:r>
              <a:rPr lang="en-GB" sz="1800" dirty="0">
                <a:latin typeface="Times New Roman" panose="02020603050405020304" pitchFamily="18" charset="0"/>
                <a:cs typeface="Times New Roman" panose="02020603050405020304" pitchFamily="18" charset="0"/>
              </a:rPr>
              <a:t>Assuming that you want to be an effective psychotherapist, you might also need to remain familiar and up-to-date with, and to be able to utilise, any new relevant and appropriate research methods that might inform and improve your own professional practice: “practice-based evidence”. </a:t>
            </a:r>
          </a:p>
          <a:p>
            <a:pPr marL="0" indent="0" algn="just">
              <a:spcBef>
                <a:spcPts val="1600"/>
              </a:spcBef>
              <a:buNone/>
            </a:pPr>
            <a:r>
              <a:rPr lang="en-GB" sz="1800" dirty="0">
                <a:latin typeface="Times New Roman" panose="02020603050405020304" pitchFamily="18" charset="0"/>
                <a:cs typeface="Times New Roman" panose="02020603050405020304" pitchFamily="18" charset="0"/>
              </a:rPr>
              <a:t>This is why we are presenting this proposal for </a:t>
            </a:r>
            <a:r>
              <a:rPr lang="en-GB" sz="1800" b="1" dirty="0">
                <a:latin typeface="Times New Roman" panose="02020603050405020304" pitchFamily="18" charset="0"/>
                <a:cs typeface="Times New Roman" panose="02020603050405020304" pitchFamily="18" charset="0"/>
              </a:rPr>
              <a:t>a new training module </a:t>
            </a:r>
            <a:r>
              <a:rPr lang="en-GB" sz="1800" dirty="0">
                <a:latin typeface="Times New Roman" panose="02020603050405020304" pitchFamily="18" charset="0"/>
                <a:cs typeface="Times New Roman" panose="02020603050405020304" pitchFamily="18" charset="0"/>
              </a:rPr>
              <a:t>on </a:t>
            </a:r>
            <a:r>
              <a:rPr lang="en-GB" sz="1800" b="1" dirty="0">
                <a:latin typeface="Times New Roman" panose="02020603050405020304" pitchFamily="18" charset="0"/>
                <a:cs typeface="Times New Roman" panose="02020603050405020304" pitchFamily="18" charset="0"/>
              </a:rPr>
              <a:t>Science and Research </a:t>
            </a:r>
            <a:r>
              <a:rPr lang="en-GB" sz="1800" dirty="0">
                <a:latin typeface="Times New Roman" panose="02020603050405020304" pitchFamily="18" charset="0"/>
                <a:cs typeface="Times New Roman" panose="02020603050405020304" pitchFamily="18" charset="0"/>
              </a:rPr>
              <a:t>for all FORUM Body Psychotherapy training schools - to use with their trainees as they feel appropriate.  </a:t>
            </a:r>
          </a:p>
          <a:p>
            <a:pPr marL="0" indent="0" algn="ctr">
              <a:spcBef>
                <a:spcPts val="1600"/>
              </a:spcBef>
              <a:buNone/>
            </a:pPr>
            <a:r>
              <a:rPr lang="en-GB" sz="1800" dirty="0">
                <a:latin typeface="Times New Roman" panose="02020603050405020304" pitchFamily="18" charset="0"/>
                <a:cs typeface="Times New Roman" panose="02020603050405020304" pitchFamily="18" charset="0"/>
              </a:rPr>
              <a:t>This PowerPoint presentation introduces and outlines the topic.</a:t>
            </a:r>
            <a:endParaRPr lang="sv-SE" sz="1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7217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815284-BB94-46CD-B1FF-EFA1A56D7402}"/>
              </a:ext>
            </a:extLst>
          </p:cNvPr>
          <p:cNvSpPr>
            <a:spLocks noGrp="1"/>
          </p:cNvSpPr>
          <p:nvPr>
            <p:ph type="title"/>
          </p:nvPr>
        </p:nvSpPr>
        <p:spPr/>
        <p:txBody>
          <a:bodyPr/>
          <a:lstStyle/>
          <a:p>
            <a:pPr algn="ctr"/>
            <a:r>
              <a:rPr lang="sv-SE" b="1" cap="small" dirty="0" err="1">
                <a:solidFill>
                  <a:srgbClr val="C00000"/>
                </a:solidFill>
                <a:latin typeface="+mn-lt"/>
              </a:rPr>
              <a:t>Examples</a:t>
            </a:r>
            <a:r>
              <a:rPr lang="sv-SE" b="1" cap="small" dirty="0">
                <a:solidFill>
                  <a:srgbClr val="C00000"/>
                </a:solidFill>
                <a:latin typeface="+mn-lt"/>
              </a:rPr>
              <a:t> </a:t>
            </a:r>
            <a:r>
              <a:rPr lang="sv-SE" b="1" cap="small" dirty="0" err="1">
                <a:solidFill>
                  <a:srgbClr val="C00000"/>
                </a:solidFill>
                <a:latin typeface="+mn-lt"/>
              </a:rPr>
              <a:t>of</a:t>
            </a:r>
            <a:r>
              <a:rPr lang="sv-SE" b="1" cap="small" dirty="0">
                <a:solidFill>
                  <a:srgbClr val="C00000"/>
                </a:solidFill>
                <a:latin typeface="+mn-lt"/>
              </a:rPr>
              <a:t> Basic Research </a:t>
            </a:r>
            <a:r>
              <a:rPr lang="sv-SE" b="1" cap="small" dirty="0" err="1">
                <a:solidFill>
                  <a:srgbClr val="C00000"/>
                </a:solidFill>
                <a:latin typeface="+mn-lt"/>
              </a:rPr>
              <a:t>Questions</a:t>
            </a:r>
            <a:endParaRPr lang="sv-SE" b="1" cap="small" dirty="0">
              <a:solidFill>
                <a:srgbClr val="C00000"/>
              </a:solidFill>
              <a:latin typeface="+mn-lt"/>
            </a:endParaRPr>
          </a:p>
        </p:txBody>
      </p:sp>
      <p:sp>
        <p:nvSpPr>
          <p:cNvPr id="3" name="Underrubrik 2">
            <a:extLst>
              <a:ext uri="{FF2B5EF4-FFF2-40B4-BE49-F238E27FC236}">
                <a16:creationId xmlns:a16="http://schemas.microsoft.com/office/drawing/2014/main" id="{065DF0CF-23A5-4B67-9F3D-D5978787C504}"/>
              </a:ext>
            </a:extLst>
          </p:cNvPr>
          <p:cNvSpPr>
            <a:spLocks noGrp="1"/>
          </p:cNvSpPr>
          <p:nvPr>
            <p:ph idx="1"/>
          </p:nvPr>
        </p:nvSpPr>
        <p:spPr>
          <a:xfrm>
            <a:off x="838200" y="1690688"/>
            <a:ext cx="10515600" cy="4628579"/>
          </a:xfrm>
        </p:spPr>
        <p:txBody>
          <a:bodyPr>
            <a:normAutofit fontScale="92500" lnSpcReduction="10000"/>
          </a:bodyPr>
          <a:lstStyle/>
          <a:p>
            <a:pPr>
              <a:spcBef>
                <a:spcPts val="600"/>
              </a:spcBef>
              <a:spcAft>
                <a:spcPts val="600"/>
              </a:spcAft>
            </a:pPr>
            <a:r>
              <a:rPr lang="sv-SE" sz="3600" dirty="0">
                <a:solidFill>
                  <a:srgbClr val="C00000"/>
                </a:solidFill>
              </a:rPr>
              <a:t> </a:t>
            </a:r>
            <a:r>
              <a:rPr lang="en-GB" sz="3600" b="1" u="sng" dirty="0">
                <a:solidFill>
                  <a:srgbClr val="C00000"/>
                </a:solidFill>
              </a:rPr>
              <a:t>What</a:t>
            </a:r>
            <a:r>
              <a:rPr lang="en-GB" sz="3600" b="1" dirty="0">
                <a:solidFill>
                  <a:srgbClr val="C00000"/>
                </a:solidFill>
              </a:rPr>
              <a:t> do we know</a:t>
            </a:r>
            <a:r>
              <a:rPr lang="en-GB" sz="3600" dirty="0">
                <a:solidFill>
                  <a:srgbClr val="C00000"/>
                </a:solidFill>
              </a:rPr>
              <a:t>? </a:t>
            </a:r>
            <a:r>
              <a:rPr lang="en-GB" sz="3600" dirty="0"/>
              <a:t>… for example, about treating depressive clients?  Using theories and empirical data on depression to inform a potential diagnosis; but also referring to ‘evidence-based practice’ – i.e. what has been found to work with depressive clients.</a:t>
            </a:r>
            <a:endParaRPr lang="en-GB" sz="3600" dirty="0">
              <a:solidFill>
                <a:srgbClr val="C00000"/>
              </a:solidFill>
            </a:endParaRPr>
          </a:p>
          <a:p>
            <a:r>
              <a:rPr lang="en-GB" sz="3600" b="1" u="sng" dirty="0">
                <a:solidFill>
                  <a:srgbClr val="C00000"/>
                </a:solidFill>
              </a:rPr>
              <a:t>How</a:t>
            </a:r>
            <a:r>
              <a:rPr lang="en-GB" sz="3600" b="1" dirty="0">
                <a:solidFill>
                  <a:srgbClr val="C00000"/>
                </a:solidFill>
              </a:rPr>
              <a:t> do we know what we know</a:t>
            </a:r>
            <a:r>
              <a:rPr lang="en-GB" sz="3600" dirty="0">
                <a:solidFill>
                  <a:srgbClr val="C00000"/>
                </a:solidFill>
              </a:rPr>
              <a:t>? </a:t>
            </a:r>
            <a:r>
              <a:rPr lang="en-GB" sz="3600" dirty="0"/>
              <a:t>… e.g. by study design; qualitative &amp;/or quantitative research; outcome research; grounded theory; problem-based learning; feedback; etc. – inform techniques leading to ‘practice-based evidence’ about treating depressive clients.</a:t>
            </a:r>
          </a:p>
        </p:txBody>
      </p:sp>
    </p:spTree>
    <p:extLst>
      <p:ext uri="{BB962C8B-B14F-4D97-AF65-F5344CB8AC3E}">
        <p14:creationId xmlns:p14="http://schemas.microsoft.com/office/powerpoint/2010/main" val="28285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B23D6BD-FF5A-47AF-80A1-9F4FEB539518}"/>
              </a:ext>
            </a:extLst>
          </p:cNvPr>
          <p:cNvSpPr>
            <a:spLocks noGrp="1"/>
          </p:cNvSpPr>
          <p:nvPr>
            <p:ph type="title"/>
          </p:nvPr>
        </p:nvSpPr>
        <p:spPr/>
        <p:txBody>
          <a:bodyPr>
            <a:normAutofit/>
          </a:bodyPr>
          <a:lstStyle/>
          <a:p>
            <a:pPr algn="ctr"/>
            <a:r>
              <a:rPr lang="en-GB" sz="3600" b="1" dirty="0">
                <a:solidFill>
                  <a:srgbClr val="C00000"/>
                </a:solidFill>
                <a:latin typeface="+mn-lt"/>
              </a:rPr>
              <a:t>Two different methods of generating New Knowledge</a:t>
            </a:r>
          </a:p>
        </p:txBody>
      </p:sp>
      <p:sp>
        <p:nvSpPr>
          <p:cNvPr id="3" name="Platshållare för innehåll 2">
            <a:extLst>
              <a:ext uri="{FF2B5EF4-FFF2-40B4-BE49-F238E27FC236}">
                <a16:creationId xmlns:a16="http://schemas.microsoft.com/office/drawing/2014/main" id="{5D2B74F6-7D99-4C95-9E27-F8232B822A7D}"/>
              </a:ext>
            </a:extLst>
          </p:cNvPr>
          <p:cNvSpPr>
            <a:spLocks noGrp="1"/>
          </p:cNvSpPr>
          <p:nvPr>
            <p:ph idx="1"/>
          </p:nvPr>
        </p:nvSpPr>
        <p:spPr>
          <a:xfrm>
            <a:off x="485774" y="1571625"/>
            <a:ext cx="11477625" cy="6208713"/>
          </a:xfrm>
        </p:spPr>
        <p:txBody>
          <a:bodyPr>
            <a:normAutofit/>
          </a:bodyPr>
          <a:lstStyle/>
          <a:p>
            <a:pPr>
              <a:lnSpc>
                <a:spcPct val="120000"/>
              </a:lnSpc>
              <a:spcBef>
                <a:spcPts val="0"/>
              </a:spcBef>
              <a:spcAft>
                <a:spcPts val="600"/>
              </a:spcAft>
            </a:pPr>
            <a:r>
              <a:rPr lang="en-GB" sz="3000" b="1" dirty="0">
                <a:solidFill>
                  <a:srgbClr val="C00000"/>
                </a:solidFill>
              </a:rPr>
              <a:t>Deduction</a:t>
            </a:r>
            <a:r>
              <a:rPr lang="en-GB" dirty="0"/>
              <a:t> –</a:t>
            </a:r>
            <a:r>
              <a:rPr lang="en-GB" sz="2000" dirty="0"/>
              <a:t>is based on a general theory to a specific situation, testing a hypothesis.  Includes: test groups and control groups; representative samples and randomization included in an experimental design. Randomized Controlled Trial, RCT, is </a:t>
            </a:r>
            <a:r>
              <a:rPr lang="en-GB" sz="2000" dirty="0" err="1"/>
              <a:t>the‘gold</a:t>
            </a:r>
            <a:r>
              <a:rPr lang="en-GB" sz="2000" dirty="0"/>
              <a:t> standard’ as method. </a:t>
            </a:r>
          </a:p>
          <a:p>
            <a:pPr marL="225425" indent="0">
              <a:lnSpc>
                <a:spcPct val="120000"/>
              </a:lnSpc>
              <a:spcBef>
                <a:spcPts val="0"/>
              </a:spcBef>
              <a:buNone/>
            </a:pPr>
            <a:r>
              <a:rPr lang="en-GB" sz="2400" b="1" u="sng" dirty="0"/>
              <a:t>Result:</a:t>
            </a:r>
            <a:r>
              <a:rPr lang="en-GB" sz="2400" b="1" dirty="0"/>
              <a:t> </a:t>
            </a:r>
            <a:r>
              <a:rPr lang="en-GB" sz="2000" dirty="0"/>
              <a:t>Hypothesis is either proved right or wrong; how applicable/not applicable is it for a  treatment? The </a:t>
            </a:r>
            <a:r>
              <a:rPr lang="en-GB" sz="2000" i="1" dirty="0"/>
              <a:t>result</a:t>
            </a:r>
            <a:r>
              <a:rPr lang="en-GB" sz="2000" dirty="0"/>
              <a:t> must be repeatable.</a:t>
            </a:r>
          </a:p>
          <a:p>
            <a:pPr marL="225425" indent="0">
              <a:lnSpc>
                <a:spcPct val="120000"/>
              </a:lnSpc>
              <a:spcBef>
                <a:spcPts val="0"/>
              </a:spcBef>
              <a:buNone/>
            </a:pPr>
            <a:endParaRPr lang="en-GB" sz="2000" dirty="0"/>
          </a:p>
          <a:p>
            <a:pPr>
              <a:lnSpc>
                <a:spcPct val="120000"/>
              </a:lnSpc>
              <a:spcBef>
                <a:spcPts val="1200"/>
              </a:spcBef>
            </a:pPr>
            <a:r>
              <a:rPr lang="en-GB" sz="3000" b="1" dirty="0">
                <a:solidFill>
                  <a:srgbClr val="C00000"/>
                </a:solidFill>
              </a:rPr>
              <a:t>Induction</a:t>
            </a:r>
            <a:r>
              <a:rPr lang="en-GB" b="1" dirty="0">
                <a:solidFill>
                  <a:srgbClr val="C00000"/>
                </a:solidFill>
              </a:rPr>
              <a:t> </a:t>
            </a:r>
            <a:r>
              <a:rPr lang="en-GB" dirty="0"/>
              <a:t>–</a:t>
            </a:r>
            <a:r>
              <a:rPr lang="en-GB" sz="2000" dirty="0"/>
              <a:t>is based on observations from the practice, it moves</a:t>
            </a:r>
            <a:r>
              <a:rPr lang="en-GB" sz="2000" b="1" dirty="0"/>
              <a:t> </a:t>
            </a:r>
            <a:r>
              <a:rPr lang="en-GB" sz="2000" dirty="0"/>
              <a:t>from the individual to the general; trough observations, theories are generated, which could be valid for a greater population</a:t>
            </a:r>
          </a:p>
          <a:p>
            <a:pPr marL="225425" indent="0">
              <a:lnSpc>
                <a:spcPct val="110000"/>
              </a:lnSpc>
              <a:buNone/>
            </a:pPr>
            <a:r>
              <a:rPr lang="en-GB" sz="2400" b="1" u="sng" dirty="0"/>
              <a:t>Result:</a:t>
            </a:r>
            <a:r>
              <a:rPr lang="en-GB" sz="2400" dirty="0"/>
              <a:t> </a:t>
            </a:r>
            <a:r>
              <a:rPr lang="en-GB" sz="2000" dirty="0"/>
              <a:t>Discovery of patterns and signs that could prove probability for an interpretation and suggests useful methods for treatment. The </a:t>
            </a:r>
            <a:r>
              <a:rPr lang="en-GB" sz="2000" i="1" dirty="0"/>
              <a:t>method</a:t>
            </a:r>
            <a:r>
              <a:rPr lang="en-GB" sz="2000" dirty="0"/>
              <a:t> must be able to repeat, the </a:t>
            </a:r>
            <a:r>
              <a:rPr lang="en-GB" sz="2000" i="1" dirty="0"/>
              <a:t>result</a:t>
            </a:r>
            <a:r>
              <a:rPr lang="en-GB" sz="2000" dirty="0"/>
              <a:t> can vary. </a:t>
            </a:r>
          </a:p>
        </p:txBody>
      </p:sp>
    </p:spTree>
    <p:extLst>
      <p:ext uri="{BB962C8B-B14F-4D97-AF65-F5344CB8AC3E}">
        <p14:creationId xmlns:p14="http://schemas.microsoft.com/office/powerpoint/2010/main" val="4287276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2A87A9-0149-4695-93AF-B29C2FCFED42}"/>
              </a:ext>
            </a:extLst>
          </p:cNvPr>
          <p:cNvSpPr>
            <a:spLocks noGrp="1"/>
          </p:cNvSpPr>
          <p:nvPr>
            <p:ph type="title"/>
          </p:nvPr>
        </p:nvSpPr>
        <p:spPr/>
        <p:txBody>
          <a:bodyPr>
            <a:normAutofit/>
          </a:bodyPr>
          <a:lstStyle/>
          <a:p>
            <a:r>
              <a:rPr lang="sv-SE" b="1" dirty="0" err="1">
                <a:solidFill>
                  <a:srgbClr val="C00000"/>
                </a:solidFill>
                <a:latin typeface="+mn-lt"/>
              </a:rPr>
              <a:t>Evidence-Based</a:t>
            </a:r>
            <a:r>
              <a:rPr lang="sv-SE" b="1" dirty="0">
                <a:solidFill>
                  <a:srgbClr val="C00000"/>
                </a:solidFill>
                <a:latin typeface="+mn-lt"/>
              </a:rPr>
              <a:t> </a:t>
            </a:r>
            <a:r>
              <a:rPr lang="sv-SE" b="1" dirty="0" err="1">
                <a:solidFill>
                  <a:srgbClr val="C00000"/>
                </a:solidFill>
                <a:latin typeface="+mn-lt"/>
              </a:rPr>
              <a:t>Practice</a:t>
            </a:r>
            <a:r>
              <a:rPr lang="sv-SE" sz="2000" dirty="0">
                <a:latin typeface="+mn-lt"/>
              </a:rPr>
              <a:t>	  </a:t>
            </a:r>
            <a:br>
              <a:rPr lang="sv-SE" sz="2000" dirty="0">
                <a:latin typeface="+mn-lt"/>
              </a:rPr>
            </a:br>
            <a:r>
              <a:rPr lang="sv-SE" sz="2000" dirty="0">
                <a:latin typeface="+mn-lt"/>
              </a:rPr>
              <a:t>                                                                                                                            David </a:t>
            </a:r>
            <a:r>
              <a:rPr lang="sv-SE" sz="2000" dirty="0" err="1">
                <a:latin typeface="+mn-lt"/>
              </a:rPr>
              <a:t>Sacket</a:t>
            </a:r>
            <a:r>
              <a:rPr lang="sv-SE" sz="2000" dirty="0">
                <a:latin typeface="+mn-lt"/>
              </a:rPr>
              <a:t>, 1996, 2000, 2019</a:t>
            </a:r>
          </a:p>
        </p:txBody>
      </p:sp>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38200" y="1690688"/>
            <a:ext cx="10515600" cy="4824412"/>
          </a:xfrm>
        </p:spPr>
        <p:txBody>
          <a:bodyPr>
            <a:normAutofit/>
          </a:bodyPr>
          <a:lstStyle/>
          <a:p>
            <a:pPr>
              <a:lnSpc>
                <a:spcPct val="100000"/>
              </a:lnSpc>
              <a:spcBef>
                <a:spcPts val="0"/>
              </a:spcBef>
            </a:pPr>
            <a:r>
              <a:rPr lang="en-GB" dirty="0"/>
              <a:t>Evidence-Based Practice (EBP)’s starting point is described as…</a:t>
            </a:r>
          </a:p>
          <a:p>
            <a:pPr marL="0" indent="0" algn="ctr">
              <a:lnSpc>
                <a:spcPct val="100000"/>
              </a:lnSpc>
              <a:spcBef>
                <a:spcPts val="0"/>
              </a:spcBef>
              <a:spcAft>
                <a:spcPts val="1800"/>
              </a:spcAft>
              <a:buNone/>
            </a:pPr>
            <a:r>
              <a:rPr lang="en-GB" dirty="0"/>
              <a:t> </a:t>
            </a:r>
            <a:r>
              <a:rPr lang="en-GB" i="1" dirty="0"/>
              <a:t>“a clinically  possible-to-get-answered  question”</a:t>
            </a:r>
          </a:p>
          <a:p>
            <a:pPr>
              <a:spcBef>
                <a:spcPts val="1800"/>
              </a:spcBef>
            </a:pPr>
            <a:r>
              <a:rPr lang="en-GB" b="1" dirty="0"/>
              <a:t>Definition: </a:t>
            </a:r>
            <a:r>
              <a:rPr lang="en-GB" sz="2600" dirty="0"/>
              <a:t>EBP means the integration of: the best available research … with clinical expertise … and in the context of patient characteristics … for moderate to serious mental health issues.  It promotes … effective practice and enhances public health … by applying empirically supported principles of assessment, … case formulation, … a therapeutic relationship and … effective interventions.</a:t>
            </a:r>
            <a:endParaRPr lang="en-US" sz="2600" dirty="0">
              <a:hlinkClick r:id="rId3">
                <a:extLst>
                  <a:ext uri="{A12FA001-AC4F-418D-AE19-62706E023703}">
                    <ahyp:hlinkClr xmlns:ahyp="http://schemas.microsoft.com/office/drawing/2018/hyperlinkcolor" val="tx"/>
                  </a:ext>
                </a:extLst>
              </a:hlinkClick>
            </a:endParaRPr>
          </a:p>
          <a:p>
            <a:pPr>
              <a:spcBef>
                <a:spcPts val="1800"/>
              </a:spcBef>
            </a:pPr>
            <a:r>
              <a:rPr lang="en-US" sz="2000" dirty="0">
                <a:hlinkClick r:id="rId3">
                  <a:extLst>
                    <a:ext uri="{A12FA001-AC4F-418D-AE19-62706E023703}">
                      <ahyp:hlinkClr xmlns:ahyp="http://schemas.microsoft.com/office/drawing/2018/hyperlinkcolor" val="tx"/>
                    </a:ext>
                  </a:extLst>
                </a:hlinkClick>
              </a:rPr>
              <a:t>APA Presidential Task Force on Evidence-Based Practice</a:t>
            </a:r>
            <a:r>
              <a:rPr lang="en-US" sz="2000" dirty="0"/>
              <a:t>:  </a:t>
            </a:r>
            <a:r>
              <a:rPr lang="en-GB" sz="1800" dirty="0"/>
              <a:t>Evidence-based practice in psychology: APA policy statement: </a:t>
            </a:r>
            <a:r>
              <a:rPr lang="en-US" sz="1800" i="1" dirty="0"/>
              <a:t>American Psychologist, May-Jun 2006; 61(4): pp. 271-285.</a:t>
            </a:r>
            <a:endParaRPr lang="en-US" sz="1800" b="1" i="1" dirty="0"/>
          </a:p>
          <a:p>
            <a:pPr>
              <a:spcBef>
                <a:spcPts val="1800"/>
              </a:spcBef>
            </a:pPr>
            <a:endParaRPr lang="en-US" sz="1800" dirty="0"/>
          </a:p>
          <a:p>
            <a:pPr marL="0" indent="0">
              <a:buNone/>
            </a:pPr>
            <a:endParaRPr lang="sv-SE" dirty="0">
              <a:solidFill>
                <a:srgbClr val="C00000"/>
              </a:solidFill>
            </a:endParaRPr>
          </a:p>
        </p:txBody>
      </p:sp>
    </p:spTree>
    <p:extLst>
      <p:ext uri="{BB962C8B-B14F-4D97-AF65-F5344CB8AC3E}">
        <p14:creationId xmlns:p14="http://schemas.microsoft.com/office/powerpoint/2010/main" val="3712186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8F9B46-2044-44D6-85D4-2E89173CD33A}"/>
              </a:ext>
            </a:extLst>
          </p:cNvPr>
          <p:cNvSpPr>
            <a:spLocks noGrp="1"/>
          </p:cNvSpPr>
          <p:nvPr>
            <p:ph type="title"/>
          </p:nvPr>
        </p:nvSpPr>
        <p:spPr/>
        <p:txBody>
          <a:bodyPr/>
          <a:lstStyle/>
          <a:p>
            <a:pPr algn="ctr"/>
            <a:r>
              <a:rPr lang="sv-SE" b="1" dirty="0" err="1">
                <a:latin typeface="+mn-lt"/>
              </a:rPr>
              <a:t>Core</a:t>
            </a:r>
            <a:r>
              <a:rPr lang="sv-SE" b="1" dirty="0">
                <a:latin typeface="+mn-lt"/>
              </a:rPr>
              <a:t> </a:t>
            </a:r>
            <a:r>
              <a:rPr lang="sv-SE" b="1" dirty="0" err="1">
                <a:latin typeface="+mn-lt"/>
              </a:rPr>
              <a:t>Activities</a:t>
            </a:r>
            <a:r>
              <a:rPr lang="sv-SE" b="1" dirty="0">
                <a:latin typeface="+mn-lt"/>
              </a:rPr>
              <a:t> in </a:t>
            </a:r>
            <a:r>
              <a:rPr lang="sv-SE" b="1" dirty="0" err="1">
                <a:latin typeface="+mn-lt"/>
              </a:rPr>
              <a:t>Evidence-Based</a:t>
            </a:r>
            <a:r>
              <a:rPr lang="sv-SE" b="1" dirty="0">
                <a:latin typeface="+mn-lt"/>
              </a:rPr>
              <a:t> </a:t>
            </a:r>
            <a:r>
              <a:rPr lang="sv-SE" b="1" dirty="0" err="1">
                <a:latin typeface="+mn-lt"/>
              </a:rPr>
              <a:t>Practice</a:t>
            </a:r>
            <a:endParaRPr lang="sv-SE" b="1" dirty="0">
              <a:latin typeface="+mn-lt"/>
            </a:endParaRPr>
          </a:p>
        </p:txBody>
      </p:sp>
      <p:sp>
        <p:nvSpPr>
          <p:cNvPr id="3" name="Platshållare för innehåll 2">
            <a:extLst>
              <a:ext uri="{FF2B5EF4-FFF2-40B4-BE49-F238E27FC236}">
                <a16:creationId xmlns:a16="http://schemas.microsoft.com/office/drawing/2014/main" id="{BE7D11E5-1BBB-4D04-886A-3B30C5831355}"/>
              </a:ext>
            </a:extLst>
          </p:cNvPr>
          <p:cNvSpPr>
            <a:spLocks noGrp="1"/>
          </p:cNvSpPr>
          <p:nvPr>
            <p:ph idx="1"/>
          </p:nvPr>
        </p:nvSpPr>
        <p:spPr/>
        <p:txBody>
          <a:bodyPr/>
          <a:lstStyle/>
          <a:p>
            <a:pPr>
              <a:spcAft>
                <a:spcPts val="600"/>
              </a:spcAft>
            </a:pPr>
            <a:r>
              <a:rPr lang="en-GB" sz="4000" dirty="0">
                <a:solidFill>
                  <a:srgbClr val="C00000"/>
                </a:solidFill>
              </a:rPr>
              <a:t> A questioning approach to practice leading to 	scientific experimentation and awareness</a:t>
            </a:r>
            <a:endParaRPr lang="sv-SE" sz="4000" dirty="0">
              <a:solidFill>
                <a:srgbClr val="C00000"/>
              </a:solidFill>
            </a:endParaRPr>
          </a:p>
          <a:p>
            <a:pPr>
              <a:spcAft>
                <a:spcPts val="600"/>
              </a:spcAft>
            </a:pPr>
            <a:r>
              <a:rPr lang="en-GB" sz="4000" dirty="0">
                <a:solidFill>
                  <a:srgbClr val="C00000"/>
                </a:solidFill>
              </a:rPr>
              <a:t> A detailed observation, enumeration and  	analysis replacing anecdotal case description</a:t>
            </a:r>
            <a:endParaRPr lang="sv-SE" sz="4000" dirty="0">
              <a:solidFill>
                <a:srgbClr val="C00000"/>
              </a:solidFill>
            </a:endParaRPr>
          </a:p>
          <a:p>
            <a:r>
              <a:rPr lang="en-GB" sz="4000" dirty="0">
                <a:solidFill>
                  <a:srgbClr val="C00000"/>
                </a:solidFill>
              </a:rPr>
              <a:t> Recording and cataloguing evidence about the    	systematic recovery of one’s clients</a:t>
            </a:r>
            <a:endParaRPr lang="sv-SE" sz="4000" dirty="0">
              <a:solidFill>
                <a:srgbClr val="C00000"/>
              </a:solidFill>
            </a:endParaRPr>
          </a:p>
          <a:p>
            <a:endParaRPr lang="sv-SE" dirty="0"/>
          </a:p>
        </p:txBody>
      </p:sp>
    </p:spTree>
    <p:extLst>
      <p:ext uri="{BB962C8B-B14F-4D97-AF65-F5344CB8AC3E}">
        <p14:creationId xmlns:p14="http://schemas.microsoft.com/office/powerpoint/2010/main" val="3083118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B8F9B46-2044-44D6-85D4-2E89173CD33A}"/>
              </a:ext>
            </a:extLst>
          </p:cNvPr>
          <p:cNvSpPr>
            <a:spLocks noGrp="1"/>
          </p:cNvSpPr>
          <p:nvPr>
            <p:ph type="title"/>
          </p:nvPr>
        </p:nvSpPr>
        <p:spPr/>
        <p:txBody>
          <a:bodyPr/>
          <a:lstStyle/>
          <a:p>
            <a:pPr algn="ctr"/>
            <a:r>
              <a:rPr lang="sv-SE" b="1" dirty="0" err="1">
                <a:latin typeface="+mn-lt"/>
              </a:rPr>
              <a:t>Core</a:t>
            </a:r>
            <a:r>
              <a:rPr lang="sv-SE" b="1" dirty="0">
                <a:latin typeface="+mn-lt"/>
              </a:rPr>
              <a:t> </a:t>
            </a:r>
            <a:r>
              <a:rPr lang="sv-SE" b="1" dirty="0" err="1">
                <a:latin typeface="+mn-lt"/>
              </a:rPr>
              <a:t>Principles</a:t>
            </a:r>
            <a:r>
              <a:rPr lang="sv-SE" b="1" dirty="0">
                <a:latin typeface="+mn-lt"/>
              </a:rPr>
              <a:t> in </a:t>
            </a:r>
            <a:r>
              <a:rPr lang="sv-SE" b="1" dirty="0" err="1">
                <a:latin typeface="+mn-lt"/>
              </a:rPr>
              <a:t>Practice-Based</a:t>
            </a:r>
            <a:r>
              <a:rPr lang="sv-SE" b="1" dirty="0">
                <a:latin typeface="+mn-lt"/>
              </a:rPr>
              <a:t> </a:t>
            </a:r>
            <a:r>
              <a:rPr lang="sv-SE" b="1" dirty="0" err="1">
                <a:latin typeface="+mn-lt"/>
              </a:rPr>
              <a:t>Evidence</a:t>
            </a:r>
            <a:endParaRPr lang="sv-SE" b="1" dirty="0">
              <a:latin typeface="+mn-lt"/>
            </a:endParaRPr>
          </a:p>
        </p:txBody>
      </p:sp>
      <p:sp>
        <p:nvSpPr>
          <p:cNvPr id="3" name="Platshållare för innehåll 2">
            <a:extLst>
              <a:ext uri="{FF2B5EF4-FFF2-40B4-BE49-F238E27FC236}">
                <a16:creationId xmlns:a16="http://schemas.microsoft.com/office/drawing/2014/main" id="{BE7D11E5-1BBB-4D04-886A-3B30C5831355}"/>
              </a:ext>
            </a:extLst>
          </p:cNvPr>
          <p:cNvSpPr>
            <a:spLocks noGrp="1"/>
          </p:cNvSpPr>
          <p:nvPr>
            <p:ph idx="1"/>
          </p:nvPr>
        </p:nvSpPr>
        <p:spPr/>
        <p:txBody>
          <a:bodyPr>
            <a:normAutofit fontScale="77500" lnSpcReduction="20000"/>
          </a:bodyPr>
          <a:lstStyle/>
          <a:p>
            <a:pPr marL="0" indent="0">
              <a:lnSpc>
                <a:spcPct val="120000"/>
              </a:lnSpc>
              <a:spcBef>
                <a:spcPts val="0"/>
              </a:spcBef>
              <a:buNone/>
            </a:pPr>
            <a:r>
              <a:rPr lang="en-GB" sz="2600" dirty="0">
                <a:solidFill>
                  <a:srgbClr val="C00000"/>
                </a:solidFill>
              </a:rPr>
              <a:t>“</a:t>
            </a:r>
            <a:r>
              <a:rPr lang="en-GB" sz="2600" i="1" dirty="0">
                <a:solidFill>
                  <a:srgbClr val="C00000"/>
                </a:solidFill>
              </a:rPr>
              <a:t>Not everything that can be counted counts - and not everything that counts can be counted</a:t>
            </a:r>
            <a:r>
              <a:rPr lang="en-GB" sz="2600" dirty="0">
                <a:solidFill>
                  <a:srgbClr val="C00000"/>
                </a:solidFill>
              </a:rPr>
              <a:t>.”</a:t>
            </a:r>
          </a:p>
          <a:p>
            <a:pPr marL="0" indent="0" algn="r">
              <a:lnSpc>
                <a:spcPct val="120000"/>
              </a:lnSpc>
              <a:spcBef>
                <a:spcPts val="0"/>
              </a:spcBef>
              <a:spcAft>
                <a:spcPts val="1200"/>
              </a:spcAft>
              <a:buNone/>
            </a:pPr>
            <a:r>
              <a:rPr lang="en-GB" sz="2300" dirty="0">
                <a:solidFill>
                  <a:srgbClr val="C00000"/>
                </a:solidFill>
              </a:rPr>
              <a:t>Albert Einstein </a:t>
            </a:r>
          </a:p>
          <a:p>
            <a:pPr>
              <a:spcAft>
                <a:spcPts val="600"/>
              </a:spcAft>
            </a:pPr>
            <a:r>
              <a:rPr lang="en-GB" sz="3100" b="1" dirty="0"/>
              <a:t>Practice-Based Evidence (PBE)</a:t>
            </a:r>
            <a:r>
              <a:rPr lang="en-GB" sz="3100" dirty="0"/>
              <a:t> involves the </a:t>
            </a:r>
            <a:r>
              <a:rPr lang="en-GB" sz="3100" b="1" dirty="0"/>
              <a:t>use of clinical expertise</a:t>
            </a:r>
            <a:r>
              <a:rPr lang="en-GB" sz="3100" dirty="0"/>
              <a:t>, the synthesis of evidence obtained from programs with similar (but not necessarily the same) aims and outcomes, and the gathering of evidence during practice.</a:t>
            </a:r>
          </a:p>
          <a:p>
            <a:pPr>
              <a:spcAft>
                <a:spcPts val="600"/>
              </a:spcAft>
            </a:pPr>
            <a:r>
              <a:rPr lang="en-US" sz="3100" dirty="0">
                <a:solidFill>
                  <a:srgbClr val="C00000"/>
                </a:solidFill>
              </a:rPr>
              <a:t>Real world practice is documented and measured, just as it occurs.  </a:t>
            </a:r>
            <a:r>
              <a:rPr lang="en-GB" sz="3100" dirty="0">
                <a:solidFill>
                  <a:srgbClr val="C00000"/>
                </a:solidFill>
              </a:rPr>
              <a:t>It is the process of measurement and tracking that matters, not controlling how the practice is delivered</a:t>
            </a:r>
            <a:r>
              <a:rPr lang="en-US" sz="3100" dirty="0">
                <a:solidFill>
                  <a:srgbClr val="C00000"/>
                </a:solidFill>
              </a:rPr>
              <a:t>.</a:t>
            </a:r>
            <a:endParaRPr lang="sv-SE" sz="3100" dirty="0">
              <a:solidFill>
                <a:srgbClr val="C00000"/>
              </a:solidFill>
            </a:endParaRPr>
          </a:p>
          <a:p>
            <a:r>
              <a:rPr lang="en-GB" sz="3100" dirty="0"/>
              <a:t>Patients are not controlled as research subjects, who must meet certain inclusion/exclusion criteria.  Rather they are grouped together by factors that they share.  This type of research respects that people are complex, and don't readily fit the “cause and effect” model of science.</a:t>
            </a:r>
          </a:p>
          <a:p>
            <a:pPr marL="0" indent="0" algn="r">
              <a:buNone/>
            </a:pPr>
            <a:r>
              <a:rPr lang="sv-SE" sz="1800" dirty="0" err="1"/>
              <a:t>Swisher</a:t>
            </a:r>
            <a:r>
              <a:rPr lang="sv-SE" sz="1800" dirty="0"/>
              <a:t>, A.K. (2010). </a:t>
            </a:r>
            <a:r>
              <a:rPr lang="sv-SE" sz="1800" dirty="0" err="1"/>
              <a:t>Practice-Based</a:t>
            </a:r>
            <a:r>
              <a:rPr lang="sv-SE" sz="1800" dirty="0"/>
              <a:t> </a:t>
            </a:r>
            <a:r>
              <a:rPr lang="sv-SE" sz="1800" dirty="0" err="1"/>
              <a:t>Evidence</a:t>
            </a:r>
            <a:r>
              <a:rPr lang="sv-SE" sz="1800" dirty="0">
                <a:solidFill>
                  <a:schemeClr val="bg1">
                    <a:lumMod val="65000"/>
                  </a:schemeClr>
                </a:solidFill>
              </a:rPr>
              <a:t>.</a:t>
            </a:r>
            <a:r>
              <a:rPr lang="sv-SE" sz="1800" dirty="0">
                <a:solidFill>
                  <a:srgbClr val="C00000"/>
                </a:solidFill>
              </a:rPr>
              <a:t> </a:t>
            </a:r>
          </a:p>
        </p:txBody>
      </p:sp>
    </p:spTree>
    <p:extLst>
      <p:ext uri="{BB962C8B-B14F-4D97-AF65-F5344CB8AC3E}">
        <p14:creationId xmlns:p14="http://schemas.microsoft.com/office/powerpoint/2010/main" val="3121850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2A87A9-0149-4695-93AF-B29C2FCFED42}"/>
              </a:ext>
            </a:extLst>
          </p:cNvPr>
          <p:cNvSpPr>
            <a:spLocks noGrp="1"/>
          </p:cNvSpPr>
          <p:nvPr>
            <p:ph type="title"/>
          </p:nvPr>
        </p:nvSpPr>
        <p:spPr>
          <a:xfrm>
            <a:off x="838200" y="365125"/>
            <a:ext cx="10515600" cy="927227"/>
          </a:xfrm>
        </p:spPr>
        <p:txBody>
          <a:bodyPr>
            <a:normAutofit/>
          </a:bodyPr>
          <a:lstStyle/>
          <a:p>
            <a:pPr algn="ctr"/>
            <a:r>
              <a:rPr lang="sv-SE" b="1" dirty="0" err="1">
                <a:solidFill>
                  <a:srgbClr val="C00000"/>
                </a:solidFill>
                <a:latin typeface="+mn-lt"/>
              </a:rPr>
              <a:t>Practice-Based</a:t>
            </a:r>
            <a:r>
              <a:rPr lang="sv-SE" b="1" dirty="0">
                <a:solidFill>
                  <a:srgbClr val="C00000"/>
                </a:solidFill>
                <a:latin typeface="+mn-lt"/>
              </a:rPr>
              <a:t> </a:t>
            </a:r>
            <a:r>
              <a:rPr lang="sv-SE" b="1" dirty="0" err="1">
                <a:solidFill>
                  <a:srgbClr val="C00000"/>
                </a:solidFill>
                <a:latin typeface="+mn-lt"/>
              </a:rPr>
              <a:t>Evidence</a:t>
            </a:r>
            <a:r>
              <a:rPr lang="sv-SE" b="1" dirty="0">
                <a:solidFill>
                  <a:srgbClr val="C00000"/>
                </a:solidFill>
                <a:latin typeface="+mn-lt"/>
              </a:rPr>
              <a:t> </a:t>
            </a:r>
            <a:r>
              <a:rPr lang="sv-SE" b="1" dirty="0" err="1">
                <a:solidFill>
                  <a:srgbClr val="C00000"/>
                </a:solidFill>
                <a:latin typeface="+mn-lt"/>
              </a:rPr>
              <a:t>References</a:t>
            </a:r>
            <a:r>
              <a:rPr lang="sv-SE" sz="2000" b="1" dirty="0"/>
              <a:t>	  </a:t>
            </a:r>
          </a:p>
        </p:txBody>
      </p:sp>
      <p:sp>
        <p:nvSpPr>
          <p:cNvPr id="3" name="Platshållare för innehåll 2">
            <a:extLst>
              <a:ext uri="{FF2B5EF4-FFF2-40B4-BE49-F238E27FC236}">
                <a16:creationId xmlns:a16="http://schemas.microsoft.com/office/drawing/2014/main" id="{5000477D-2D89-4D5B-81B5-BE1EB47F0344}"/>
              </a:ext>
            </a:extLst>
          </p:cNvPr>
          <p:cNvSpPr>
            <a:spLocks noGrp="1"/>
          </p:cNvSpPr>
          <p:nvPr>
            <p:ph idx="1"/>
          </p:nvPr>
        </p:nvSpPr>
        <p:spPr>
          <a:xfrm>
            <a:off x="838200" y="1472057"/>
            <a:ext cx="10515600" cy="4351338"/>
          </a:xfrm>
        </p:spPr>
        <p:txBody>
          <a:bodyPr>
            <a:normAutofit lnSpcReduction="10000"/>
          </a:bodyPr>
          <a:lstStyle/>
          <a:p>
            <a:pPr>
              <a:lnSpc>
                <a:spcPct val="100000"/>
              </a:lnSpc>
              <a:spcBef>
                <a:spcPts val="0"/>
              </a:spcBef>
              <a:spcAft>
                <a:spcPts val="1800"/>
              </a:spcAft>
            </a:pPr>
            <a:r>
              <a:rPr lang="en-GB" sz="2400" dirty="0" err="1">
                <a:solidFill>
                  <a:srgbClr val="C00000"/>
                </a:solidFill>
              </a:rPr>
              <a:t>Barkham</a:t>
            </a:r>
            <a:r>
              <a:rPr lang="en-GB" sz="2400" dirty="0">
                <a:solidFill>
                  <a:srgbClr val="C00000"/>
                </a:solidFill>
              </a:rPr>
              <a:t>, M., Hardy, G.E. &amp; Mellor-Clark, J. (Eds.) (2020). </a:t>
            </a:r>
            <a:r>
              <a:rPr lang="en-GB" sz="2400" i="1" dirty="0">
                <a:solidFill>
                  <a:srgbClr val="C00000"/>
                </a:solidFill>
              </a:rPr>
              <a:t>Developing and Delivering Practice-Based Evidence: A guide for the psychological therapies. </a:t>
            </a:r>
            <a:r>
              <a:rPr lang="en-GB" sz="2400" dirty="0">
                <a:solidFill>
                  <a:srgbClr val="C00000"/>
                </a:solidFill>
              </a:rPr>
              <a:t>Oxford: John Wiley &amp; Sons.</a:t>
            </a:r>
          </a:p>
          <a:p>
            <a:pPr>
              <a:lnSpc>
                <a:spcPct val="100000"/>
              </a:lnSpc>
              <a:spcBef>
                <a:spcPts val="0"/>
              </a:spcBef>
              <a:spcAft>
                <a:spcPts val="1800"/>
              </a:spcAft>
            </a:pPr>
            <a:r>
              <a:rPr lang="en-GB" sz="2400" dirty="0"/>
              <a:t>Marriott, M. &amp; Kellett, S. (2007). Generating Practice-Based Evidence for CAT. </a:t>
            </a:r>
            <a:r>
              <a:rPr lang="en-GB" sz="2400" i="1" dirty="0"/>
              <a:t>Reformulation</a:t>
            </a:r>
            <a:r>
              <a:rPr lang="en-GB" sz="2400" dirty="0"/>
              <a:t>, </a:t>
            </a:r>
            <a:r>
              <a:rPr lang="en-GB" sz="2400" i="1" dirty="0"/>
              <a:t>Summer, 40-42.</a:t>
            </a:r>
          </a:p>
          <a:p>
            <a:pPr>
              <a:lnSpc>
                <a:spcPct val="100000"/>
              </a:lnSpc>
              <a:spcBef>
                <a:spcPts val="0"/>
              </a:spcBef>
              <a:spcAft>
                <a:spcPts val="1800"/>
              </a:spcAft>
            </a:pPr>
            <a:r>
              <a:rPr lang="en-GB" sz="2400" dirty="0">
                <a:solidFill>
                  <a:srgbClr val="C00000"/>
                </a:solidFill>
              </a:rPr>
              <a:t>Miller, S. (2009). </a:t>
            </a:r>
            <a:r>
              <a:rPr lang="en-GB" sz="2400" i="1" dirty="0">
                <a:solidFill>
                  <a:srgbClr val="C00000"/>
                </a:solidFill>
              </a:rPr>
              <a:t>Practice-Based Evidence goes Mainstream. </a:t>
            </a:r>
            <a:r>
              <a:rPr lang="en-GB" sz="2400" dirty="0">
                <a:solidFill>
                  <a:srgbClr val="C00000"/>
                </a:solidFill>
              </a:rPr>
              <a:t>(</a:t>
            </a:r>
            <a:r>
              <a:rPr lang="en-GB" sz="2400" dirty="0">
                <a:solidFill>
                  <a:srgbClr val="C00000"/>
                </a:solidFill>
                <a:hlinkClick r:id="rId3">
                  <a:extLst>
                    <a:ext uri="{A12FA001-AC4F-418D-AE19-62706E023703}">
                      <ahyp:hlinkClr xmlns:ahyp="http://schemas.microsoft.com/office/drawing/2018/hyperlinkcolor" val="tx"/>
                    </a:ext>
                  </a:extLst>
                </a:hlinkClick>
              </a:rPr>
              <a:t>Link</a:t>
            </a:r>
            <a:r>
              <a:rPr lang="en-GB" sz="2400" dirty="0">
                <a:solidFill>
                  <a:srgbClr val="C00000"/>
                </a:solidFill>
              </a:rPr>
              <a:t>)</a:t>
            </a:r>
          </a:p>
          <a:p>
            <a:pPr>
              <a:lnSpc>
                <a:spcPct val="100000"/>
              </a:lnSpc>
              <a:spcBef>
                <a:spcPts val="0"/>
              </a:spcBef>
              <a:spcAft>
                <a:spcPts val="1800"/>
              </a:spcAft>
            </a:pPr>
            <a:r>
              <a:rPr lang="en-GB" sz="2400" dirty="0" err="1"/>
              <a:t>Gabbay</a:t>
            </a:r>
            <a:r>
              <a:rPr lang="en-GB" sz="2400" dirty="0"/>
              <a:t>, J. &amp; le May, A. (2011). </a:t>
            </a:r>
            <a:r>
              <a:rPr lang="en-GB" sz="2400" i="1" dirty="0"/>
              <a:t>Practice-based Evidence for Healthcare: Clinical </a:t>
            </a:r>
            <a:r>
              <a:rPr lang="en-GB" sz="2400" i="1" dirty="0" err="1"/>
              <a:t>Mindlines</a:t>
            </a:r>
            <a:r>
              <a:rPr lang="en-GB" sz="2400" i="1" dirty="0"/>
              <a:t>. </a:t>
            </a:r>
            <a:r>
              <a:rPr lang="en-GB" sz="2400" dirty="0"/>
              <a:t>Routledge.</a:t>
            </a:r>
          </a:p>
          <a:p>
            <a:pPr>
              <a:lnSpc>
                <a:spcPct val="100000"/>
              </a:lnSpc>
              <a:spcBef>
                <a:spcPts val="0"/>
              </a:spcBef>
              <a:spcAft>
                <a:spcPts val="1800"/>
              </a:spcAft>
            </a:pPr>
            <a:r>
              <a:rPr lang="en-GB" sz="2400" dirty="0" err="1"/>
              <a:t>Margison</a:t>
            </a:r>
            <a:r>
              <a:rPr lang="en-GB" sz="2400" dirty="0"/>
              <a:t>, F.R. </a:t>
            </a:r>
            <a:r>
              <a:rPr lang="en-GB" sz="2400" i="1" dirty="0"/>
              <a:t>et al. </a:t>
            </a:r>
            <a:r>
              <a:rPr lang="en-GB" sz="2400" dirty="0"/>
              <a:t>(2000). Measurement and psychotherapy: Evidence-based practice and practice-based evidence. </a:t>
            </a:r>
            <a:r>
              <a:rPr lang="en-GB" sz="2400" i="1" dirty="0"/>
              <a:t>BJP, 177, 123-130. </a:t>
            </a:r>
            <a:r>
              <a:rPr lang="en-GB" sz="2400" dirty="0"/>
              <a:t>(</a:t>
            </a:r>
            <a:r>
              <a:rPr lang="en-GB" sz="2400" dirty="0">
                <a:hlinkClick r:id="rId4"/>
              </a:rPr>
              <a:t>Link</a:t>
            </a:r>
            <a:r>
              <a:rPr lang="en-GB" sz="2400" dirty="0"/>
              <a:t>)</a:t>
            </a:r>
          </a:p>
        </p:txBody>
      </p:sp>
    </p:spTree>
    <p:extLst>
      <p:ext uri="{BB962C8B-B14F-4D97-AF65-F5344CB8AC3E}">
        <p14:creationId xmlns:p14="http://schemas.microsoft.com/office/powerpoint/2010/main" val="2241284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2424</TotalTime>
  <Words>2982</Words>
  <Application>Microsoft Macintosh PowerPoint</Application>
  <PresentationFormat>Widescreen</PresentationFormat>
  <Paragraphs>161</Paragraphs>
  <Slides>21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PowerPoint Presentation</vt:lpstr>
      <vt:lpstr>    Introduction</vt:lpstr>
      <vt:lpstr>PowerPoint Presentation</vt:lpstr>
      <vt:lpstr>Examples of Basic Research Questions</vt:lpstr>
      <vt:lpstr>Two different methods of generating New Knowledge</vt:lpstr>
      <vt:lpstr>Evidence-Based Practice                                                                                                                                David Sacket, 1996, 2000, 2019</vt:lpstr>
      <vt:lpstr>Core Activities in Evidence-Based Practice</vt:lpstr>
      <vt:lpstr>Core Principles in Practice-Based Evidence</vt:lpstr>
      <vt:lpstr>Practice-Based Evidence References   </vt:lpstr>
      <vt:lpstr>PowerPoint Presentation</vt:lpstr>
      <vt:lpstr>Evidence-Based Practice and Practice-Based Evidence</vt:lpstr>
      <vt:lpstr>      Science and Research  Is a language within which we can debate, criticize, argue, build upon, reject and refer to – using research findings and a questioning respectful way of talking.   It usually has a formal structure. </vt:lpstr>
      <vt:lpstr>      Science and Research  Is a language within which we can debate, criticize, argue, build upon, reject and refer to – using research findings and a questioning respectful way of talking.   It usually has a formal structure. </vt:lpstr>
      <vt:lpstr>Awareness of Science &amp; Research   </vt:lpstr>
      <vt:lpstr>Learning the Language of Science &amp; Research  </vt:lpstr>
      <vt:lpstr>Science &amp; Research Questions   </vt:lpstr>
      <vt:lpstr>Aims of a Science &amp; Research Module</vt:lpstr>
      <vt:lpstr>Aims of a Science &amp; Research Module</vt:lpstr>
      <vt:lpstr>About a Science &amp; Research Module   </vt:lpstr>
      <vt:lpstr>Contents of the Science &amp; Research Module</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Practice References                                                                                                                                David Sacket, 1996, 2000, 2019</dc:title>
  <dc:creator>Microsoft Office User</dc:creator>
  <cp:lastModifiedBy>Microsoft Office User</cp:lastModifiedBy>
  <cp:revision>75</cp:revision>
  <dcterms:created xsi:type="dcterms:W3CDTF">2021-10-18T16:14:17Z</dcterms:created>
  <dcterms:modified xsi:type="dcterms:W3CDTF">2022-04-30T16:30:55Z</dcterms:modified>
</cp:coreProperties>
</file>